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2"/>
  </p:notesMasterIdLst>
  <p:sldIdLst>
    <p:sldId id="369" r:id="rId2"/>
    <p:sldId id="348" r:id="rId3"/>
    <p:sldId id="349" r:id="rId4"/>
    <p:sldId id="350" r:id="rId5"/>
    <p:sldId id="351" r:id="rId6"/>
    <p:sldId id="352" r:id="rId7"/>
    <p:sldId id="353" r:id="rId8"/>
    <p:sldId id="354" r:id="rId9"/>
    <p:sldId id="355" r:id="rId10"/>
    <p:sldId id="357" r:id="rId11"/>
    <p:sldId id="359" r:id="rId12"/>
    <p:sldId id="361" r:id="rId13"/>
    <p:sldId id="360" r:id="rId14"/>
    <p:sldId id="362" r:id="rId15"/>
    <p:sldId id="363" r:id="rId16"/>
    <p:sldId id="364" r:id="rId17"/>
    <p:sldId id="384" r:id="rId18"/>
    <p:sldId id="388" r:id="rId19"/>
    <p:sldId id="389" r:id="rId20"/>
    <p:sldId id="390" r:id="rId21"/>
    <p:sldId id="391" r:id="rId22"/>
    <p:sldId id="392" r:id="rId23"/>
    <p:sldId id="393" r:id="rId24"/>
    <p:sldId id="394" r:id="rId25"/>
    <p:sldId id="420" r:id="rId26"/>
    <p:sldId id="395" r:id="rId27"/>
    <p:sldId id="396" r:id="rId28"/>
    <p:sldId id="397" r:id="rId29"/>
    <p:sldId id="398" r:id="rId30"/>
    <p:sldId id="421" r:id="rId31"/>
    <p:sldId id="399" r:id="rId32"/>
    <p:sldId id="400" r:id="rId33"/>
    <p:sldId id="401" r:id="rId34"/>
    <p:sldId id="356" r:id="rId35"/>
    <p:sldId id="402" r:id="rId36"/>
    <p:sldId id="422" r:id="rId37"/>
    <p:sldId id="403" r:id="rId38"/>
    <p:sldId id="358" r:id="rId39"/>
    <p:sldId id="385" r:id="rId40"/>
    <p:sldId id="404" r:id="rId41"/>
    <p:sldId id="405" r:id="rId42"/>
    <p:sldId id="406" r:id="rId43"/>
    <p:sldId id="407" r:id="rId44"/>
    <p:sldId id="408" r:id="rId45"/>
    <p:sldId id="409" r:id="rId46"/>
    <p:sldId id="410" r:id="rId47"/>
    <p:sldId id="411" r:id="rId48"/>
    <p:sldId id="412" r:id="rId49"/>
    <p:sldId id="413" r:id="rId50"/>
    <p:sldId id="414" r:id="rId51"/>
    <p:sldId id="415" r:id="rId52"/>
    <p:sldId id="416" r:id="rId53"/>
    <p:sldId id="417" r:id="rId54"/>
    <p:sldId id="365" r:id="rId55"/>
    <p:sldId id="256" r:id="rId56"/>
    <p:sldId id="257" r:id="rId57"/>
    <p:sldId id="258" r:id="rId58"/>
    <p:sldId id="264" r:id="rId59"/>
    <p:sldId id="259" r:id="rId60"/>
    <p:sldId id="260" r:id="rId61"/>
    <p:sldId id="265" r:id="rId62"/>
    <p:sldId id="266" r:id="rId63"/>
    <p:sldId id="267" r:id="rId64"/>
    <p:sldId id="268" r:id="rId65"/>
    <p:sldId id="269" r:id="rId66"/>
    <p:sldId id="270" r:id="rId67"/>
    <p:sldId id="272" r:id="rId68"/>
    <p:sldId id="271" r:id="rId69"/>
    <p:sldId id="261" r:id="rId70"/>
    <p:sldId id="274" r:id="rId71"/>
    <p:sldId id="275" r:id="rId72"/>
    <p:sldId id="276" r:id="rId73"/>
    <p:sldId id="277" r:id="rId74"/>
    <p:sldId id="278" r:id="rId75"/>
    <p:sldId id="262" r:id="rId76"/>
    <p:sldId id="279" r:id="rId77"/>
    <p:sldId id="280" r:id="rId78"/>
    <p:sldId id="281" r:id="rId79"/>
    <p:sldId id="282" r:id="rId80"/>
    <p:sldId id="283" r:id="rId81"/>
    <p:sldId id="284" r:id="rId82"/>
    <p:sldId id="285" r:id="rId83"/>
    <p:sldId id="286" r:id="rId84"/>
    <p:sldId id="287" r:id="rId85"/>
    <p:sldId id="288" r:id="rId86"/>
    <p:sldId id="289" r:id="rId87"/>
    <p:sldId id="290" r:id="rId88"/>
    <p:sldId id="263" r:id="rId89"/>
    <p:sldId id="291" r:id="rId90"/>
    <p:sldId id="292"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94" autoAdjust="0"/>
    <p:restoredTop sz="75331" autoAdjust="0"/>
  </p:normalViewPr>
  <p:slideViewPr>
    <p:cSldViewPr snapToGrid="0">
      <p:cViewPr varScale="1">
        <p:scale>
          <a:sx n="84" d="100"/>
          <a:sy n="84" d="100"/>
        </p:scale>
        <p:origin x="62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D07E13-68BB-498D-BD15-1657E8BED776}" type="datetimeFigureOut">
              <a:rPr lang="en-CA" smtClean="0"/>
              <a:t>2020-03-07</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3FFBB5-6829-4124-8F86-52E48445DA59}" type="slidenum">
              <a:rPr lang="en-CA" smtClean="0"/>
              <a:t>‹#›</a:t>
            </a:fld>
            <a:endParaRPr lang="en-CA"/>
          </a:p>
        </p:txBody>
      </p:sp>
    </p:spTree>
    <p:extLst>
      <p:ext uri="{BB962C8B-B14F-4D97-AF65-F5344CB8AC3E}">
        <p14:creationId xmlns:p14="http://schemas.microsoft.com/office/powerpoint/2010/main" val="708814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Part 2</a:t>
            </a:r>
          </a:p>
        </p:txBody>
      </p:sp>
      <p:sp>
        <p:nvSpPr>
          <p:cNvPr id="4" name="Slide Number Placeholder 3"/>
          <p:cNvSpPr>
            <a:spLocks noGrp="1"/>
          </p:cNvSpPr>
          <p:nvPr>
            <p:ph type="sldNum" sz="quarter" idx="5"/>
          </p:nvPr>
        </p:nvSpPr>
        <p:spPr/>
        <p:txBody>
          <a:bodyPr/>
          <a:lstStyle/>
          <a:p>
            <a:fld id="{EE3FFBB5-6829-4124-8F86-52E48445DA59}" type="slidenum">
              <a:rPr lang="en-CA" smtClean="0"/>
              <a:t>1</a:t>
            </a:fld>
            <a:endParaRPr lang="en-CA"/>
          </a:p>
        </p:txBody>
      </p:sp>
    </p:spTree>
    <p:extLst>
      <p:ext uri="{BB962C8B-B14F-4D97-AF65-F5344CB8AC3E}">
        <p14:creationId xmlns:p14="http://schemas.microsoft.com/office/powerpoint/2010/main" val="44544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dirty="0"/>
              <a:t>I wish Get the total amount of sales per payment type and store it in the table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457200" rtl="0" eaLnBrk="1" fontAlgn="auto" latinLnBrk="0" hangingPunct="1">
              <a:lnSpc>
                <a:spcPct val="100000"/>
              </a:lnSpc>
              <a:spcBef>
                <a:spcPts val="0"/>
              </a:spcBef>
              <a:spcAft>
                <a:spcPts val="0"/>
              </a:spcAft>
              <a:buClrTx/>
              <a:buSzTx/>
              <a:buFontTx/>
              <a:buNone/>
              <a:tabLst/>
              <a:defRPr/>
            </a:pPr>
            <a:r>
              <a:rPr lang="en-CA" dirty="0"/>
              <a:t>select </a:t>
            </a:r>
            <a:r>
              <a:rPr lang="en-CA" dirty="0" err="1"/>
              <a:t>paymenttype</a:t>
            </a:r>
            <a:r>
              <a:rPr lang="en-CA" dirty="0"/>
              <a:t>, sum(</a:t>
            </a:r>
            <a:r>
              <a:rPr lang="en-CA" dirty="0" err="1"/>
              <a:t>salesamount</a:t>
            </a:r>
            <a:r>
              <a:rPr lang="en-CA" dirty="0"/>
              <a:t>) as total</a:t>
            </a:r>
          </a:p>
          <a:p>
            <a:pPr marL="0" marR="0" lvl="0" indent="0" algn="l" defTabSz="457200" rtl="0" eaLnBrk="1" fontAlgn="auto" latinLnBrk="0" hangingPunct="1">
              <a:lnSpc>
                <a:spcPct val="100000"/>
              </a:lnSpc>
              <a:spcBef>
                <a:spcPts val="0"/>
              </a:spcBef>
              <a:spcAft>
                <a:spcPts val="0"/>
              </a:spcAft>
              <a:buClrTx/>
              <a:buSzTx/>
              <a:buFontTx/>
              <a:buNone/>
              <a:tabLst/>
              <a:defRPr/>
            </a:pPr>
            <a:r>
              <a:rPr lang="en-CA" dirty="0"/>
              <a:t>from salesjan2009_ext</a:t>
            </a:r>
          </a:p>
          <a:p>
            <a:pPr marL="0" marR="0" lvl="0" indent="0" algn="l" defTabSz="457200" rtl="0" eaLnBrk="1" fontAlgn="auto" latinLnBrk="0" hangingPunct="1">
              <a:lnSpc>
                <a:spcPct val="100000"/>
              </a:lnSpc>
              <a:spcBef>
                <a:spcPts val="0"/>
              </a:spcBef>
              <a:spcAft>
                <a:spcPts val="0"/>
              </a:spcAft>
              <a:buClrTx/>
              <a:buSzTx/>
              <a:buFontTx/>
              <a:buNone/>
              <a:tabLst/>
              <a:defRPr/>
            </a:pPr>
            <a:r>
              <a:rPr lang="en-CA" dirty="0"/>
              <a:t>group by (</a:t>
            </a:r>
            <a:r>
              <a:rPr lang="en-CA" dirty="0" err="1"/>
              <a:t>paymenttype</a:t>
            </a:r>
            <a:r>
              <a:rPr lang="en-CA" dirty="0"/>
              <a: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CA" dirty="0"/>
          </a:p>
          <a:p>
            <a:endParaRPr lang="en-CA" dirty="0"/>
          </a:p>
        </p:txBody>
      </p:sp>
      <p:sp>
        <p:nvSpPr>
          <p:cNvPr id="4" name="Slide Number Placeholder 3"/>
          <p:cNvSpPr>
            <a:spLocks noGrp="1"/>
          </p:cNvSpPr>
          <p:nvPr>
            <p:ph type="sldNum" sz="quarter" idx="5"/>
          </p:nvPr>
        </p:nvSpPr>
        <p:spPr/>
        <p:txBody>
          <a:bodyPr/>
          <a:lstStyle/>
          <a:p>
            <a:fld id="{799D120D-8E58-2F49-8EC9-B49D98FF55AC}" type="slidenum">
              <a:rPr lang="en-US" smtClean="0"/>
              <a:t>20</a:t>
            </a:fld>
            <a:endParaRPr lang="en-US"/>
          </a:p>
        </p:txBody>
      </p:sp>
    </p:spTree>
    <p:extLst>
      <p:ext uri="{BB962C8B-B14F-4D97-AF65-F5344CB8AC3E}">
        <p14:creationId xmlns:p14="http://schemas.microsoft.com/office/powerpoint/2010/main" val="1961652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create table sales_by_</a:t>
            </a:r>
            <a:r>
              <a:rPr lang="en-CA" dirty="0" err="1"/>
              <a:t>paymenttype</a:t>
            </a:r>
            <a:r>
              <a:rPr lang="en-CA" dirty="0"/>
              <a:t>__orc</a:t>
            </a:r>
          </a:p>
          <a:p>
            <a:r>
              <a:rPr lang="en-CA" dirty="0"/>
              <a:t>stored as ORCFILE</a:t>
            </a:r>
          </a:p>
          <a:p>
            <a:r>
              <a:rPr lang="en-CA" dirty="0"/>
              <a:t>as</a:t>
            </a:r>
          </a:p>
          <a:p>
            <a:r>
              <a:rPr lang="en-CA" dirty="0"/>
              <a:t>select </a:t>
            </a:r>
            <a:r>
              <a:rPr lang="en-CA" dirty="0" err="1"/>
              <a:t>paymenttype</a:t>
            </a:r>
            <a:r>
              <a:rPr lang="en-CA" dirty="0"/>
              <a:t>, sum(</a:t>
            </a:r>
            <a:r>
              <a:rPr lang="en-CA" dirty="0" err="1"/>
              <a:t>salesamount</a:t>
            </a:r>
            <a:r>
              <a:rPr lang="en-CA" dirty="0"/>
              <a:t>) as total</a:t>
            </a:r>
          </a:p>
          <a:p>
            <a:r>
              <a:rPr lang="en-CA" dirty="0"/>
              <a:t>from salesjan2009_ext</a:t>
            </a:r>
          </a:p>
          <a:p>
            <a:r>
              <a:rPr lang="en-CA" dirty="0"/>
              <a:t>group by (</a:t>
            </a:r>
            <a:r>
              <a:rPr lang="en-CA" dirty="0" err="1"/>
              <a:t>paymenttype</a:t>
            </a:r>
            <a:r>
              <a:rPr lang="en-CA" dirty="0"/>
              <a:t>);</a:t>
            </a:r>
          </a:p>
          <a:p>
            <a:endParaRPr lang="en-CA" dirty="0"/>
          </a:p>
          <a:p>
            <a:r>
              <a:rPr lang="en-CA" dirty="0"/>
              <a:t>It takes the data and query from table</a:t>
            </a:r>
          </a:p>
          <a:p>
            <a:endParaRPr lang="en-CA" dirty="0"/>
          </a:p>
        </p:txBody>
      </p:sp>
      <p:sp>
        <p:nvSpPr>
          <p:cNvPr id="4" name="Slide Number Placeholder 3"/>
          <p:cNvSpPr>
            <a:spLocks noGrp="1"/>
          </p:cNvSpPr>
          <p:nvPr>
            <p:ph type="sldNum" sz="quarter" idx="5"/>
          </p:nvPr>
        </p:nvSpPr>
        <p:spPr/>
        <p:txBody>
          <a:bodyPr/>
          <a:lstStyle/>
          <a:p>
            <a:fld id="{799D120D-8E58-2F49-8EC9-B49D98FF55AC}" type="slidenum">
              <a:rPr lang="en-US" smtClean="0"/>
              <a:t>22</a:t>
            </a:fld>
            <a:endParaRPr lang="en-US"/>
          </a:p>
        </p:txBody>
      </p:sp>
    </p:spTree>
    <p:extLst>
      <p:ext uri="{BB962C8B-B14F-4D97-AF65-F5344CB8AC3E}">
        <p14:creationId xmlns:p14="http://schemas.microsoft.com/office/powerpoint/2010/main" val="31417485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Buckets in hive is used in segregating of hive table-data into multiple files or directories. it is used for efficient querying. </a:t>
            </a:r>
          </a:p>
          <a:p>
            <a:r>
              <a:rPr lang="en-CA" dirty="0"/>
              <a:t>The data i.e. present in that partitions can be divided further into Buckets </a:t>
            </a:r>
          </a:p>
          <a:p>
            <a:r>
              <a:rPr lang="en-CA" dirty="0"/>
              <a:t>The division is performed based on Hash of particular columns that we selected in the table. </a:t>
            </a:r>
          </a:p>
          <a:p>
            <a:r>
              <a:rPr lang="en-CA" dirty="0"/>
              <a:t>Buckets use some form of Hashing algorithm at back end to read each record and place it into buckets </a:t>
            </a:r>
          </a:p>
          <a:p>
            <a:r>
              <a:rPr lang="en-CA" dirty="0"/>
              <a:t>In Hive, we have to enable buckets by using the </a:t>
            </a:r>
            <a:r>
              <a:rPr lang="en-CA" b="1" dirty="0" err="1"/>
              <a:t>set.hive.enforce.bucketing</a:t>
            </a:r>
            <a:r>
              <a:rPr lang="en-CA" b="1" dirty="0"/>
              <a:t>=true;</a:t>
            </a:r>
            <a:r>
              <a:rPr lang="en-CA" dirty="0"/>
              <a:t> </a:t>
            </a:r>
          </a:p>
          <a:p>
            <a:r>
              <a:rPr lang="en-CA" dirty="0"/>
              <a:t>========================================================================================================</a:t>
            </a:r>
          </a:p>
          <a:p>
            <a:r>
              <a:rPr lang="en-CA" b="1" dirty="0"/>
              <a:t>Bucketing : </a:t>
            </a:r>
            <a:r>
              <a:rPr lang="en-CA" dirty="0"/>
              <a:t>We use Hive for analyzing .if our data set is big the query will take time so if I do the query in subset of data that will be faster .</a:t>
            </a:r>
          </a:p>
          <a:p>
            <a:r>
              <a:rPr lang="en-CA" dirty="0"/>
              <a:t>To use sampling in proper way or facilities sampling hive provides bucketing. For bucketing we need to choose a column which we are going to do bucketing</a:t>
            </a:r>
          </a:p>
          <a:p>
            <a:endParaRPr lang="en-CA" dirty="0"/>
          </a:p>
        </p:txBody>
      </p:sp>
      <p:sp>
        <p:nvSpPr>
          <p:cNvPr id="4" name="Slide Number Placeholder 3"/>
          <p:cNvSpPr>
            <a:spLocks noGrp="1"/>
          </p:cNvSpPr>
          <p:nvPr>
            <p:ph type="sldNum" sz="quarter" idx="5"/>
          </p:nvPr>
        </p:nvSpPr>
        <p:spPr/>
        <p:txBody>
          <a:bodyPr/>
          <a:lstStyle/>
          <a:p>
            <a:fld id="{EE3FFBB5-6829-4124-8F86-52E48445DA59}" type="slidenum">
              <a:rPr lang="en-CA" smtClean="0"/>
              <a:t>25</a:t>
            </a:fld>
            <a:endParaRPr lang="en-CA"/>
          </a:p>
        </p:txBody>
      </p:sp>
    </p:spTree>
    <p:extLst>
      <p:ext uri="{BB962C8B-B14F-4D97-AF65-F5344CB8AC3E}">
        <p14:creationId xmlns:p14="http://schemas.microsoft.com/office/powerpoint/2010/main" val="14802144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t>
            </a:r>
          </a:p>
          <a:p>
            <a:r>
              <a:rPr lang="en-CA" dirty="0"/>
              <a:t>0: jdbc:hive2://sandbox-hdp.hortonworks.com:2&gt; create table salesjan2009_clustered(</a:t>
            </a:r>
          </a:p>
          <a:p>
            <a:r>
              <a:rPr lang="en-CA" dirty="0"/>
              <a:t>productid </a:t>
            </a:r>
            <a:r>
              <a:rPr lang="en-CA" dirty="0" err="1"/>
              <a:t>string,salesamount</a:t>
            </a:r>
            <a:r>
              <a:rPr lang="en-CA" dirty="0"/>
              <a:t> </a:t>
            </a:r>
            <a:r>
              <a:rPr lang="en-CA" dirty="0" err="1"/>
              <a:t>int,paymenttype</a:t>
            </a:r>
            <a:r>
              <a:rPr lang="en-CA" dirty="0"/>
              <a:t> </a:t>
            </a:r>
            <a:r>
              <a:rPr lang="en-CA" dirty="0" err="1"/>
              <a:t>string,customername</a:t>
            </a:r>
            <a:r>
              <a:rPr lang="en-CA" dirty="0"/>
              <a:t> </a:t>
            </a:r>
            <a:r>
              <a:rPr lang="en-CA" dirty="0" err="1"/>
              <a:t>string,city</a:t>
            </a:r>
            <a:r>
              <a:rPr lang="en-CA" dirty="0"/>
              <a:t> </a:t>
            </a:r>
            <a:r>
              <a:rPr lang="en-CA" dirty="0" err="1"/>
              <a:t>string,region</a:t>
            </a:r>
            <a:r>
              <a:rPr lang="en-CA" dirty="0"/>
              <a:t> </a:t>
            </a:r>
            <a:r>
              <a:rPr lang="en-CA" dirty="0" err="1"/>
              <a:t>string,country</a:t>
            </a:r>
            <a:r>
              <a:rPr lang="en-CA" dirty="0"/>
              <a:t> string)</a:t>
            </a:r>
          </a:p>
          <a:p>
            <a:r>
              <a:rPr lang="en-CA" dirty="0"/>
              <a:t>clustered by (country) into 10 buckets</a:t>
            </a:r>
          </a:p>
          <a:p>
            <a:r>
              <a:rPr lang="en-CA" dirty="0"/>
              <a:t>stored as ORCFILE;</a:t>
            </a:r>
          </a:p>
          <a:p>
            <a:r>
              <a:rPr lang="en-CA" dirty="0"/>
              <a:t>==========================</a:t>
            </a:r>
          </a:p>
          <a:p>
            <a:endParaRPr lang="en-CA" dirty="0"/>
          </a:p>
          <a:p>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fld id="{799D120D-8E58-2F49-8EC9-B49D98FF55AC}" type="slidenum">
              <a:rPr lang="en-US" smtClean="0"/>
              <a:t>26</a:t>
            </a:fld>
            <a:endParaRPr lang="en-US"/>
          </a:p>
        </p:txBody>
      </p:sp>
    </p:spTree>
    <p:extLst>
      <p:ext uri="{BB962C8B-B14F-4D97-AF65-F5344CB8AC3E}">
        <p14:creationId xmlns:p14="http://schemas.microsoft.com/office/powerpoint/2010/main" val="1114861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What is a </a:t>
            </a:r>
            <a:r>
              <a:rPr lang="en-CA" b="1" dirty="0"/>
              <a:t>skewed</a:t>
            </a:r>
            <a:r>
              <a:rPr lang="en-CA" dirty="0"/>
              <a:t> table in </a:t>
            </a:r>
            <a:r>
              <a:rPr lang="en-CA" b="1" dirty="0"/>
              <a:t>Hive</a:t>
            </a:r>
            <a:r>
              <a:rPr lang="en-CA" dirty="0"/>
              <a:t>? -. A </a:t>
            </a:r>
            <a:r>
              <a:rPr lang="en-CA" b="1" dirty="0"/>
              <a:t>skewed</a:t>
            </a:r>
            <a:r>
              <a:rPr lang="en-CA" dirty="0"/>
              <a:t> table is a special type of table where the values that appear very often (heavy </a:t>
            </a:r>
            <a:r>
              <a:rPr lang="en-CA" b="1" dirty="0"/>
              <a:t>skew</a:t>
            </a:r>
            <a:r>
              <a:rPr lang="en-CA" dirty="0"/>
              <a:t>) are split out into separate files and rest of the values go to some other file.. create table &lt;T&gt; (schema) </a:t>
            </a:r>
            <a:r>
              <a:rPr lang="en-CA" b="1" dirty="0"/>
              <a:t>skewed</a:t>
            </a:r>
            <a:r>
              <a:rPr lang="en-CA" dirty="0"/>
              <a:t> by (keys) on ('c1', 'c2') [STORED as DIRECTORIES];</a:t>
            </a:r>
          </a:p>
        </p:txBody>
      </p:sp>
      <p:sp>
        <p:nvSpPr>
          <p:cNvPr id="4" name="Slide Number Placeholder 3"/>
          <p:cNvSpPr>
            <a:spLocks noGrp="1"/>
          </p:cNvSpPr>
          <p:nvPr>
            <p:ph type="sldNum" sz="quarter" idx="5"/>
          </p:nvPr>
        </p:nvSpPr>
        <p:spPr/>
        <p:txBody>
          <a:bodyPr/>
          <a:lstStyle/>
          <a:p>
            <a:fld id="{799D120D-8E58-2F49-8EC9-B49D98FF55AC}" type="slidenum">
              <a:rPr lang="en-US" smtClean="0"/>
              <a:t>31</a:t>
            </a:fld>
            <a:endParaRPr lang="en-US"/>
          </a:p>
        </p:txBody>
      </p:sp>
    </p:spTree>
    <p:extLst>
      <p:ext uri="{BB962C8B-B14F-4D97-AF65-F5344CB8AC3E}">
        <p14:creationId xmlns:p14="http://schemas.microsoft.com/office/powerpoint/2010/main" val="26512470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Most of the country have one record however us and </a:t>
            </a:r>
            <a:r>
              <a:rPr lang="en-CA" dirty="0" err="1"/>
              <a:t>uk</a:t>
            </a:r>
            <a:r>
              <a:rPr lang="en-CA" dirty="0"/>
              <a:t> have the highest number of records.</a:t>
            </a:r>
          </a:p>
          <a:p>
            <a:r>
              <a:rPr lang="en-CA" dirty="0"/>
              <a:t>Before we saw : we partitioned data by payment type then country </a:t>
            </a:r>
          </a:p>
          <a:p>
            <a:r>
              <a:rPr lang="en-CA" dirty="0"/>
              <a:t>Imaging we partition by country .why we do partitioning ? We partition it when we want to achieve faster query .</a:t>
            </a:r>
          </a:p>
          <a:p>
            <a:r>
              <a:rPr lang="en-CA" dirty="0"/>
              <a:t>If my where clause has condition where country is us and I have partition the data based on payment type my query will not give me any benefits </a:t>
            </a:r>
          </a:p>
          <a:p>
            <a:endParaRPr lang="en-CA" dirty="0"/>
          </a:p>
          <a:p>
            <a:r>
              <a:rPr lang="en-CA" dirty="0"/>
              <a:t>But if my data is partitioned based on country and my where clause also has condition based on country then you will see the benefit.</a:t>
            </a:r>
          </a:p>
          <a:p>
            <a:r>
              <a:rPr lang="en-CA" dirty="0"/>
              <a:t>My where clause may use the column which is the column which is partitioned. would it give me benefit if I partition based on country ? No</a:t>
            </a:r>
          </a:p>
          <a:p>
            <a:r>
              <a:rPr lang="en-CA" dirty="0"/>
              <a:t>Because only us and </a:t>
            </a:r>
            <a:r>
              <a:rPr lang="en-CA" dirty="0" err="1"/>
              <a:t>uk</a:t>
            </a:r>
            <a:r>
              <a:rPr lang="en-CA" dirty="0"/>
              <a:t> has large number in another word the total number of data from other country are less than </a:t>
            </a:r>
            <a:r>
              <a:rPr lang="en-CA" dirty="0" err="1"/>
              <a:t>uk</a:t>
            </a:r>
            <a:r>
              <a:rPr lang="en-CA" dirty="0"/>
              <a:t> and us</a:t>
            </a:r>
          </a:p>
          <a:p>
            <a:r>
              <a:rPr lang="en-CA" dirty="0"/>
              <a:t>This is called skewed data</a:t>
            </a:r>
          </a:p>
          <a:p>
            <a:endParaRPr lang="en-CA" dirty="0"/>
          </a:p>
          <a:p>
            <a:endParaRPr lang="en-CA" dirty="0"/>
          </a:p>
        </p:txBody>
      </p:sp>
      <p:sp>
        <p:nvSpPr>
          <p:cNvPr id="4" name="Slide Number Placeholder 3"/>
          <p:cNvSpPr>
            <a:spLocks noGrp="1"/>
          </p:cNvSpPr>
          <p:nvPr>
            <p:ph type="sldNum" sz="quarter" idx="5"/>
          </p:nvPr>
        </p:nvSpPr>
        <p:spPr/>
        <p:txBody>
          <a:bodyPr/>
          <a:lstStyle/>
          <a:p>
            <a:fld id="{799D120D-8E58-2F49-8EC9-B49D98FF55AC}" type="slidenum">
              <a:rPr lang="en-US" smtClean="0"/>
              <a:t>32</a:t>
            </a:fld>
            <a:endParaRPr lang="en-US"/>
          </a:p>
        </p:txBody>
      </p:sp>
    </p:spTree>
    <p:extLst>
      <p:ext uri="{BB962C8B-B14F-4D97-AF65-F5344CB8AC3E}">
        <p14:creationId xmlns:p14="http://schemas.microsoft.com/office/powerpoint/2010/main" val="5050004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create table salesjan2009_skewed(</a:t>
            </a:r>
          </a:p>
          <a:p>
            <a:r>
              <a:rPr lang="en-CA" dirty="0"/>
              <a:t>                      &gt; productid </a:t>
            </a:r>
            <a:r>
              <a:rPr lang="en-CA" dirty="0" err="1"/>
              <a:t>string,salesamount</a:t>
            </a:r>
            <a:r>
              <a:rPr lang="en-CA" dirty="0"/>
              <a:t> </a:t>
            </a:r>
            <a:r>
              <a:rPr lang="en-CA" dirty="0" err="1"/>
              <a:t>int,paymenttype</a:t>
            </a:r>
            <a:r>
              <a:rPr lang="en-CA" dirty="0"/>
              <a:t> </a:t>
            </a:r>
            <a:r>
              <a:rPr lang="en-CA" dirty="0" err="1"/>
              <a:t>string,customername</a:t>
            </a:r>
            <a:r>
              <a:rPr lang="en-CA" dirty="0"/>
              <a:t> </a:t>
            </a:r>
            <a:r>
              <a:rPr lang="en-CA" dirty="0" err="1"/>
              <a:t>string,city</a:t>
            </a:r>
            <a:r>
              <a:rPr lang="en-CA" dirty="0"/>
              <a:t> </a:t>
            </a:r>
            <a:r>
              <a:rPr lang="en-CA" dirty="0" err="1"/>
              <a:t>string,region</a:t>
            </a:r>
            <a:r>
              <a:rPr lang="en-CA" dirty="0"/>
              <a:t> </a:t>
            </a:r>
            <a:r>
              <a:rPr lang="en-CA" dirty="0" err="1"/>
              <a:t>string,country</a:t>
            </a:r>
            <a:r>
              <a:rPr lang="en-CA" dirty="0"/>
              <a:t> string)</a:t>
            </a:r>
          </a:p>
          <a:p>
            <a:r>
              <a:rPr lang="en-CA" dirty="0"/>
              <a:t>                      &gt; skewed by (country) on ('United States', 'United Kingdom') stored as directories</a:t>
            </a:r>
          </a:p>
          <a:p>
            <a:r>
              <a:rPr lang="en-CA" dirty="0"/>
              <a:t>                      &gt; row format delimited</a:t>
            </a:r>
          </a:p>
          <a:p>
            <a:r>
              <a:rPr lang="en-CA" dirty="0"/>
              <a:t>                      &gt; fields terminated by ',';</a:t>
            </a:r>
          </a:p>
        </p:txBody>
      </p:sp>
      <p:sp>
        <p:nvSpPr>
          <p:cNvPr id="4" name="Slide Number Placeholder 3"/>
          <p:cNvSpPr>
            <a:spLocks noGrp="1"/>
          </p:cNvSpPr>
          <p:nvPr>
            <p:ph type="sldNum" sz="quarter" idx="5"/>
          </p:nvPr>
        </p:nvSpPr>
        <p:spPr/>
        <p:txBody>
          <a:bodyPr/>
          <a:lstStyle/>
          <a:p>
            <a:fld id="{799D120D-8E58-2F49-8EC9-B49D98FF55AC}" type="slidenum">
              <a:rPr lang="en-US" smtClean="0"/>
              <a:t>33</a:t>
            </a:fld>
            <a:endParaRPr lang="en-US"/>
          </a:p>
        </p:txBody>
      </p:sp>
    </p:spTree>
    <p:extLst>
      <p:ext uri="{BB962C8B-B14F-4D97-AF65-F5344CB8AC3E}">
        <p14:creationId xmlns:p14="http://schemas.microsoft.com/office/powerpoint/2010/main" val="22675168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99D120D-8E58-2F49-8EC9-B49D98FF55AC}" type="slidenum">
              <a:rPr lang="en-US" smtClean="0"/>
              <a:t>34</a:t>
            </a:fld>
            <a:endParaRPr lang="en-US"/>
          </a:p>
        </p:txBody>
      </p:sp>
    </p:spTree>
    <p:extLst>
      <p:ext uri="{BB962C8B-B14F-4D97-AF65-F5344CB8AC3E}">
        <p14:creationId xmlns:p14="http://schemas.microsoft.com/office/powerpoint/2010/main" val="36653567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By default, the Hive query execution engine processes one row of a table at a time. The single row of data goes through all the operators in the query before the next row is processed, resulting in very inefficient CPU usage. In vectorized query execution, data rows are batched together and represented as a set of column vectors.</a:t>
            </a:r>
            <a:r>
              <a:rPr lang="en-CA" b="1" dirty="0"/>
              <a:t> The basic idea of vectorized query execution is to process a batch of rows as an array of column vectors:</a:t>
            </a:r>
          </a:p>
        </p:txBody>
      </p:sp>
      <p:sp>
        <p:nvSpPr>
          <p:cNvPr id="4" name="Slide Number Placeholder 3"/>
          <p:cNvSpPr>
            <a:spLocks noGrp="1"/>
          </p:cNvSpPr>
          <p:nvPr>
            <p:ph type="sldNum" sz="quarter" idx="5"/>
          </p:nvPr>
        </p:nvSpPr>
        <p:spPr/>
        <p:txBody>
          <a:bodyPr/>
          <a:lstStyle/>
          <a:p>
            <a:fld id="{EE3FFBB5-6829-4124-8F86-52E48445DA59}" type="slidenum">
              <a:rPr lang="en-CA" smtClean="0"/>
              <a:t>36</a:t>
            </a:fld>
            <a:endParaRPr lang="en-CA"/>
          </a:p>
        </p:txBody>
      </p:sp>
    </p:spTree>
    <p:extLst>
      <p:ext uri="{BB962C8B-B14F-4D97-AF65-F5344CB8AC3E}">
        <p14:creationId xmlns:p14="http://schemas.microsoft.com/office/powerpoint/2010/main" val="20501733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what is it vectorization ? when I specify a key ,Hive combines all the records into multiple groups  or bucket based on the key based on filter condition which is country here  .</a:t>
            </a:r>
          </a:p>
          <a:p>
            <a:r>
              <a:rPr lang="en-CA" dirty="0"/>
              <a:t>Hive will grouped the certain records to 10 groups for example. then apply the condition to those groups which will be faster . (1000 records will be inserted to 10 groups then condition will be applied to each group .</a:t>
            </a:r>
          </a:p>
          <a:p>
            <a:r>
              <a:rPr lang="en-CA" dirty="0"/>
              <a:t>whenever you have select or filter enable vectorization </a:t>
            </a:r>
          </a:p>
        </p:txBody>
      </p:sp>
      <p:sp>
        <p:nvSpPr>
          <p:cNvPr id="4" name="Slide Number Placeholder 3"/>
          <p:cNvSpPr>
            <a:spLocks noGrp="1"/>
          </p:cNvSpPr>
          <p:nvPr>
            <p:ph type="sldNum" sz="quarter" idx="5"/>
          </p:nvPr>
        </p:nvSpPr>
        <p:spPr/>
        <p:txBody>
          <a:bodyPr/>
          <a:lstStyle/>
          <a:p>
            <a:fld id="{799D120D-8E58-2F49-8EC9-B49D98FF55AC}" type="slidenum">
              <a:rPr lang="en-US" smtClean="0"/>
              <a:t>37</a:t>
            </a:fld>
            <a:endParaRPr lang="en-US"/>
          </a:p>
        </p:txBody>
      </p:sp>
    </p:spTree>
    <p:extLst>
      <p:ext uri="{BB962C8B-B14F-4D97-AF65-F5344CB8AC3E}">
        <p14:creationId xmlns:p14="http://schemas.microsoft.com/office/powerpoint/2010/main" val="257606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Collections </a:t>
            </a:r>
          </a:p>
          <a:p>
            <a:r>
              <a:rPr lang="en-CA" dirty="0"/>
              <a:t>========:</a:t>
            </a:r>
          </a:p>
          <a:p>
            <a:r>
              <a:rPr lang="en-CA" dirty="0"/>
              <a:t>Means collection of data for certain column  .It could be list (list of value).Single column make single value</a:t>
            </a:r>
          </a:p>
          <a:p>
            <a:endParaRPr lang="en-CA" dirty="0"/>
          </a:p>
          <a:p>
            <a:r>
              <a:rPr lang="en-CA" dirty="0"/>
              <a:t>We need collection of data type .</a:t>
            </a:r>
          </a:p>
          <a:p>
            <a:r>
              <a:rPr lang="en-CA" dirty="0"/>
              <a:t>It could be map of value </a:t>
            </a:r>
          </a:p>
          <a:p>
            <a:endParaRPr lang="en-CA" dirty="0"/>
          </a:p>
          <a:p>
            <a:endParaRPr lang="en-CA" dirty="0"/>
          </a:p>
        </p:txBody>
      </p:sp>
      <p:sp>
        <p:nvSpPr>
          <p:cNvPr id="4" name="Slide Number Placeholder 3"/>
          <p:cNvSpPr>
            <a:spLocks noGrp="1"/>
          </p:cNvSpPr>
          <p:nvPr>
            <p:ph type="sldNum" sz="quarter" idx="5"/>
          </p:nvPr>
        </p:nvSpPr>
        <p:spPr/>
        <p:txBody>
          <a:bodyPr/>
          <a:lstStyle/>
          <a:p>
            <a:fld id="{EE3FFBB5-6829-4124-8F86-52E48445DA59}" type="slidenum">
              <a:rPr lang="en-CA" smtClean="0"/>
              <a:t>2</a:t>
            </a:fld>
            <a:endParaRPr lang="en-CA"/>
          </a:p>
        </p:txBody>
      </p:sp>
    </p:spTree>
    <p:extLst>
      <p:ext uri="{BB962C8B-B14F-4D97-AF65-F5344CB8AC3E}">
        <p14:creationId xmlns:p14="http://schemas.microsoft.com/office/powerpoint/2010/main" val="19967352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what is it vectorization ? when I specify a key ,Hive combines all the records into multiple groups  or bucket based on the key based on filter condition which is country here  .</a:t>
            </a:r>
          </a:p>
          <a:p>
            <a:r>
              <a:rPr lang="en-CA" dirty="0"/>
              <a:t>Hive will grouped the certain records to 10 groups for example. then apply the condition to those groups which will be faster . (1000 records will be inserted to 10 groups then condition will be applied to each group .</a:t>
            </a:r>
          </a:p>
          <a:p>
            <a:r>
              <a:rPr lang="en-CA" dirty="0"/>
              <a:t>whenever you have select or filter enable vectorization </a:t>
            </a:r>
          </a:p>
          <a:p>
            <a:r>
              <a:rPr lang="en-CA" dirty="0"/>
              <a:t>Process batch of records instead of row</a:t>
            </a:r>
          </a:p>
          <a:p>
            <a:r>
              <a:rPr lang="en-CA" dirty="0"/>
              <a:t>Lesser </a:t>
            </a:r>
            <a:r>
              <a:rPr lang="en-CA" dirty="0" err="1"/>
              <a:t>cpu</a:t>
            </a:r>
            <a:r>
              <a:rPr lang="en-CA" dirty="0"/>
              <a:t> cycles</a:t>
            </a:r>
          </a:p>
        </p:txBody>
      </p:sp>
      <p:sp>
        <p:nvSpPr>
          <p:cNvPr id="4" name="Slide Number Placeholder 3"/>
          <p:cNvSpPr>
            <a:spLocks noGrp="1"/>
          </p:cNvSpPr>
          <p:nvPr>
            <p:ph type="sldNum" sz="quarter" idx="5"/>
          </p:nvPr>
        </p:nvSpPr>
        <p:spPr/>
        <p:txBody>
          <a:bodyPr/>
          <a:lstStyle/>
          <a:p>
            <a:fld id="{799D120D-8E58-2F49-8EC9-B49D98FF55AC}" type="slidenum">
              <a:rPr lang="en-US" smtClean="0"/>
              <a:t>38</a:t>
            </a:fld>
            <a:endParaRPr lang="en-US"/>
          </a:p>
        </p:txBody>
      </p:sp>
    </p:spTree>
    <p:extLst>
      <p:ext uri="{BB962C8B-B14F-4D97-AF65-F5344CB8AC3E}">
        <p14:creationId xmlns:p14="http://schemas.microsoft.com/office/powerpoint/2010/main" val="12983473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select p.name, </a:t>
            </a:r>
            <a:r>
              <a:rPr lang="en-CA" dirty="0" err="1"/>
              <a:t>s.salesamount</a:t>
            </a:r>
            <a:r>
              <a:rPr lang="en-CA" dirty="0"/>
              <a:t>, </a:t>
            </a:r>
            <a:r>
              <a:rPr lang="en-CA" dirty="0" err="1"/>
              <a:t>s.paymenttype</a:t>
            </a:r>
            <a:r>
              <a:rPr lang="en-CA" dirty="0"/>
              <a:t>, </a:t>
            </a:r>
            <a:r>
              <a:rPr lang="en-CA" dirty="0" err="1"/>
              <a:t>s.country</a:t>
            </a:r>
            <a:endParaRPr lang="en-CA" dirty="0"/>
          </a:p>
          <a:p>
            <a:endParaRPr lang="en-CA" dirty="0"/>
          </a:p>
          <a:p>
            <a:r>
              <a:rPr lang="en-CA" dirty="0"/>
              <a:t>   from product p full outer join salesjan2009_ext s</a:t>
            </a:r>
          </a:p>
          <a:p>
            <a:endParaRPr lang="en-CA" dirty="0"/>
          </a:p>
          <a:p>
            <a:r>
              <a:rPr lang="en-CA" dirty="0"/>
              <a:t>   on (p.id = </a:t>
            </a:r>
            <a:r>
              <a:rPr lang="en-CA" dirty="0" err="1"/>
              <a:t>s.productid</a:t>
            </a:r>
            <a:r>
              <a:rPr lang="en-CA" dirty="0"/>
              <a:t>);</a:t>
            </a:r>
          </a:p>
        </p:txBody>
      </p:sp>
      <p:sp>
        <p:nvSpPr>
          <p:cNvPr id="4" name="Slide Number Placeholder 3"/>
          <p:cNvSpPr>
            <a:spLocks noGrp="1"/>
          </p:cNvSpPr>
          <p:nvPr>
            <p:ph type="sldNum" sz="quarter" idx="5"/>
          </p:nvPr>
        </p:nvSpPr>
        <p:spPr/>
        <p:txBody>
          <a:bodyPr/>
          <a:lstStyle/>
          <a:p>
            <a:fld id="{799D120D-8E58-2F49-8EC9-B49D98FF55AC}" type="slidenum">
              <a:rPr lang="en-US" smtClean="0"/>
              <a:t>46</a:t>
            </a:fld>
            <a:endParaRPr lang="en-US"/>
          </a:p>
        </p:txBody>
      </p:sp>
    </p:spTree>
    <p:extLst>
      <p:ext uri="{BB962C8B-B14F-4D97-AF65-F5344CB8AC3E}">
        <p14:creationId xmlns:p14="http://schemas.microsoft.com/office/powerpoint/2010/main" val="29113397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Left Outer Join:</a:t>
            </a:r>
          </a:p>
          <a:p>
            <a:endParaRPr lang="en-CA" dirty="0"/>
          </a:p>
          <a:p>
            <a:r>
              <a:rPr lang="en-CA" dirty="0"/>
              <a:t>    select p.name, </a:t>
            </a:r>
            <a:r>
              <a:rPr lang="en-CA" dirty="0" err="1"/>
              <a:t>s.salesamount</a:t>
            </a:r>
            <a:r>
              <a:rPr lang="en-CA" dirty="0"/>
              <a:t>, </a:t>
            </a:r>
            <a:r>
              <a:rPr lang="en-CA" dirty="0" err="1"/>
              <a:t>s.paymenttype</a:t>
            </a:r>
            <a:r>
              <a:rPr lang="en-CA" dirty="0"/>
              <a:t>, </a:t>
            </a:r>
            <a:r>
              <a:rPr lang="en-CA" dirty="0" err="1"/>
              <a:t>s.country</a:t>
            </a:r>
            <a:endParaRPr lang="en-CA" dirty="0"/>
          </a:p>
          <a:p>
            <a:endParaRPr lang="en-CA" dirty="0"/>
          </a:p>
          <a:p>
            <a:r>
              <a:rPr lang="en-CA" dirty="0"/>
              <a:t>            from product p left outer join salesjan2009_ext s</a:t>
            </a:r>
          </a:p>
          <a:p>
            <a:endParaRPr lang="en-CA" dirty="0"/>
          </a:p>
          <a:p>
            <a:r>
              <a:rPr lang="en-CA" dirty="0"/>
              <a:t>   on (p.id = </a:t>
            </a:r>
            <a:r>
              <a:rPr lang="en-CA" dirty="0" err="1"/>
              <a:t>s.productid</a:t>
            </a:r>
            <a:r>
              <a:rPr lang="en-CA" dirty="0"/>
              <a:t>);</a:t>
            </a:r>
          </a:p>
        </p:txBody>
      </p:sp>
      <p:sp>
        <p:nvSpPr>
          <p:cNvPr id="4" name="Slide Number Placeholder 3"/>
          <p:cNvSpPr>
            <a:spLocks noGrp="1"/>
          </p:cNvSpPr>
          <p:nvPr>
            <p:ph type="sldNum" sz="quarter" idx="5"/>
          </p:nvPr>
        </p:nvSpPr>
        <p:spPr/>
        <p:txBody>
          <a:bodyPr/>
          <a:lstStyle/>
          <a:p>
            <a:fld id="{799D120D-8E58-2F49-8EC9-B49D98FF55AC}" type="slidenum">
              <a:rPr lang="en-US" smtClean="0"/>
              <a:t>48</a:t>
            </a:fld>
            <a:endParaRPr lang="en-US"/>
          </a:p>
        </p:txBody>
      </p:sp>
    </p:spTree>
    <p:extLst>
      <p:ext uri="{BB962C8B-B14F-4D97-AF65-F5344CB8AC3E}">
        <p14:creationId xmlns:p14="http://schemas.microsoft.com/office/powerpoint/2010/main" val="28538017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Delete  and update </a:t>
            </a:r>
          </a:p>
        </p:txBody>
      </p:sp>
      <p:sp>
        <p:nvSpPr>
          <p:cNvPr id="4" name="Slide Number Placeholder 3"/>
          <p:cNvSpPr>
            <a:spLocks noGrp="1"/>
          </p:cNvSpPr>
          <p:nvPr>
            <p:ph type="sldNum" sz="quarter" idx="5"/>
          </p:nvPr>
        </p:nvSpPr>
        <p:spPr/>
        <p:txBody>
          <a:bodyPr/>
          <a:lstStyle/>
          <a:p>
            <a:fld id="{799D120D-8E58-2F49-8EC9-B49D98FF55AC}" type="slidenum">
              <a:rPr lang="en-US" smtClean="0"/>
              <a:t>52</a:t>
            </a:fld>
            <a:endParaRPr lang="en-US"/>
          </a:p>
        </p:txBody>
      </p:sp>
    </p:spTree>
    <p:extLst>
      <p:ext uri="{BB962C8B-B14F-4D97-AF65-F5344CB8AC3E}">
        <p14:creationId xmlns:p14="http://schemas.microsoft.com/office/powerpoint/2010/main" val="28024178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Hadoop has its own file system like hdfs .There are many others .</a:t>
            </a:r>
          </a:p>
          <a:p>
            <a:r>
              <a:rPr lang="en-CA" dirty="0"/>
              <a:t>As It has its own file system so it is free to use it.</a:t>
            </a:r>
          </a:p>
          <a:p>
            <a:r>
              <a:rPr lang="en-CA" dirty="0"/>
              <a:t>Hadoop deals with big data .Imaging you have brought the data and put it in the HDFS. your data contains two million records and each records has 1000 columns .</a:t>
            </a:r>
          </a:p>
          <a:p>
            <a:r>
              <a:rPr lang="en-CA" dirty="0"/>
              <a:t>You try to analysis the data .which tool do you use ? When you use hive you might choose which column you use .</a:t>
            </a:r>
          </a:p>
          <a:p>
            <a:r>
              <a:rPr lang="en-CA" dirty="0"/>
              <a:t>Do you think if we store it as text file ,will be beneficial for us ?No</a:t>
            </a:r>
          </a:p>
          <a:p>
            <a:r>
              <a:rPr lang="en-CA" dirty="0"/>
              <a:t>If I split it to horizontally PARTITION it (blocks) (for example 100,000 in a block. the second 100000 in the second block) .If we go to each block there are only few columns .(Only contain number of columns are there)</a:t>
            </a:r>
          </a:p>
          <a:p>
            <a:r>
              <a:rPr lang="en-CA" dirty="0"/>
              <a:t> Parquet , RC, ORC are Column format  (</a:t>
            </a:r>
          </a:p>
          <a:p>
            <a:r>
              <a:rPr lang="en-CA" dirty="0"/>
              <a:t>1 file may not contains all the columns of the record but it always contains all the values for certain column.</a:t>
            </a:r>
          </a:p>
          <a:p>
            <a:endParaRPr lang="en-CA" dirty="0"/>
          </a:p>
        </p:txBody>
      </p:sp>
      <p:sp>
        <p:nvSpPr>
          <p:cNvPr id="4" name="Slide Number Placeholder 3"/>
          <p:cNvSpPr>
            <a:spLocks noGrp="1"/>
          </p:cNvSpPr>
          <p:nvPr>
            <p:ph type="sldNum" sz="quarter" idx="5"/>
          </p:nvPr>
        </p:nvSpPr>
        <p:spPr/>
        <p:txBody>
          <a:bodyPr/>
          <a:lstStyle/>
          <a:p>
            <a:fld id="{E44E578E-2E4D-4B11-B82A-2F1B6DBD292A}" type="slidenum">
              <a:rPr lang="en-CA" smtClean="0"/>
              <a:t>56</a:t>
            </a:fld>
            <a:endParaRPr lang="en-CA"/>
          </a:p>
        </p:txBody>
      </p:sp>
    </p:spTree>
    <p:extLst>
      <p:ext uri="{BB962C8B-B14F-4D97-AF65-F5344CB8AC3E}">
        <p14:creationId xmlns:p14="http://schemas.microsoft.com/office/powerpoint/2010/main" val="9631874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44E578E-2E4D-4B11-B82A-2F1B6DBD292A}" type="slidenum">
              <a:rPr lang="en-CA" smtClean="0"/>
              <a:t>57</a:t>
            </a:fld>
            <a:endParaRPr lang="en-CA"/>
          </a:p>
        </p:txBody>
      </p:sp>
    </p:spTree>
    <p:extLst>
      <p:ext uri="{BB962C8B-B14F-4D97-AF65-F5344CB8AC3E}">
        <p14:creationId xmlns:p14="http://schemas.microsoft.com/office/powerpoint/2010/main" val="41695516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Do you see any product name ? No .Hadoop will associate the product name to the column.so you see how important is schema support.</a:t>
            </a:r>
          </a:p>
        </p:txBody>
      </p:sp>
      <p:sp>
        <p:nvSpPr>
          <p:cNvPr id="4" name="Slide Number Placeholder 3"/>
          <p:cNvSpPr>
            <a:spLocks noGrp="1"/>
          </p:cNvSpPr>
          <p:nvPr>
            <p:ph type="sldNum" sz="quarter" idx="5"/>
          </p:nvPr>
        </p:nvSpPr>
        <p:spPr/>
        <p:txBody>
          <a:bodyPr/>
          <a:lstStyle/>
          <a:p>
            <a:fld id="{E44E578E-2E4D-4B11-B82A-2F1B6DBD292A}" type="slidenum">
              <a:rPr lang="en-CA" smtClean="0"/>
              <a:t>58</a:t>
            </a:fld>
            <a:endParaRPr lang="en-CA"/>
          </a:p>
        </p:txBody>
      </p:sp>
    </p:spTree>
    <p:extLst>
      <p:ext uri="{BB962C8B-B14F-4D97-AF65-F5344CB8AC3E}">
        <p14:creationId xmlns:p14="http://schemas.microsoft.com/office/powerpoint/2010/main" val="666159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When I receive a text file it is not mandatory that it is structure format.</a:t>
            </a:r>
          </a:p>
          <a:p>
            <a:endParaRPr lang="en-CA" dirty="0"/>
          </a:p>
        </p:txBody>
      </p:sp>
      <p:sp>
        <p:nvSpPr>
          <p:cNvPr id="4" name="Slide Number Placeholder 3"/>
          <p:cNvSpPr>
            <a:spLocks noGrp="1"/>
          </p:cNvSpPr>
          <p:nvPr>
            <p:ph type="sldNum" sz="quarter" idx="5"/>
          </p:nvPr>
        </p:nvSpPr>
        <p:spPr/>
        <p:txBody>
          <a:bodyPr/>
          <a:lstStyle/>
          <a:p>
            <a:fld id="{E44E578E-2E4D-4B11-B82A-2F1B6DBD292A}" type="slidenum">
              <a:rPr lang="en-CA" smtClean="0"/>
              <a:t>59</a:t>
            </a:fld>
            <a:endParaRPr lang="en-CA"/>
          </a:p>
        </p:txBody>
      </p:sp>
    </p:spTree>
    <p:extLst>
      <p:ext uri="{BB962C8B-B14F-4D97-AF65-F5344CB8AC3E}">
        <p14:creationId xmlns:p14="http://schemas.microsoft.com/office/powerpoint/2010/main" val="7272964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create table salesjan2009_seq(</a:t>
            </a:r>
          </a:p>
          <a:p>
            <a:r>
              <a:rPr lang="en-CA" dirty="0"/>
              <a:t> productid string,</a:t>
            </a:r>
          </a:p>
          <a:p>
            <a:r>
              <a:rPr lang="en-CA" dirty="0"/>
              <a:t> </a:t>
            </a:r>
            <a:r>
              <a:rPr lang="en-CA" dirty="0" err="1"/>
              <a:t>salesamount</a:t>
            </a:r>
            <a:r>
              <a:rPr lang="en-CA" dirty="0"/>
              <a:t> int,</a:t>
            </a:r>
          </a:p>
          <a:p>
            <a:r>
              <a:rPr lang="en-CA" dirty="0"/>
              <a:t> </a:t>
            </a:r>
            <a:r>
              <a:rPr lang="en-CA" dirty="0" err="1"/>
              <a:t>paymenttype</a:t>
            </a:r>
            <a:r>
              <a:rPr lang="en-CA" dirty="0"/>
              <a:t> string,</a:t>
            </a:r>
          </a:p>
          <a:p>
            <a:r>
              <a:rPr lang="en-CA" dirty="0"/>
              <a:t> </a:t>
            </a:r>
            <a:r>
              <a:rPr lang="en-CA" dirty="0" err="1"/>
              <a:t>customername</a:t>
            </a:r>
            <a:r>
              <a:rPr lang="en-CA" dirty="0"/>
              <a:t> string,</a:t>
            </a:r>
          </a:p>
          <a:p>
            <a:r>
              <a:rPr lang="en-CA" dirty="0"/>
              <a:t> city string,</a:t>
            </a:r>
          </a:p>
          <a:p>
            <a:r>
              <a:rPr lang="en-CA" dirty="0"/>
              <a:t> region string,</a:t>
            </a:r>
          </a:p>
          <a:p>
            <a:r>
              <a:rPr lang="en-CA" dirty="0"/>
              <a:t> country string)</a:t>
            </a:r>
          </a:p>
          <a:p>
            <a:r>
              <a:rPr lang="en-CA" dirty="0"/>
              <a:t> stored as SEQUENCEFILE;</a:t>
            </a:r>
          </a:p>
        </p:txBody>
      </p:sp>
      <p:sp>
        <p:nvSpPr>
          <p:cNvPr id="4" name="Slide Number Placeholder 3"/>
          <p:cNvSpPr>
            <a:spLocks noGrp="1"/>
          </p:cNvSpPr>
          <p:nvPr>
            <p:ph type="sldNum" sz="quarter" idx="5"/>
          </p:nvPr>
        </p:nvSpPr>
        <p:spPr/>
        <p:txBody>
          <a:bodyPr/>
          <a:lstStyle/>
          <a:p>
            <a:fld id="{E44E578E-2E4D-4B11-B82A-2F1B6DBD292A}" type="slidenum">
              <a:rPr lang="en-CA" smtClean="0"/>
              <a:t>62</a:t>
            </a:fld>
            <a:endParaRPr lang="en-CA"/>
          </a:p>
        </p:txBody>
      </p:sp>
    </p:spTree>
    <p:extLst>
      <p:ext uri="{BB962C8B-B14F-4D97-AF65-F5344CB8AC3E}">
        <p14:creationId xmlns:p14="http://schemas.microsoft.com/office/powerpoint/2010/main" val="21330146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Hadoop stores data in HDFS to process the data .Hadoop first write the data and read the data to process the data  so Map reduce come to play .</a:t>
            </a:r>
          </a:p>
          <a:p>
            <a:r>
              <a:rPr lang="en-CA" dirty="0"/>
              <a:t>You read the file using reader before mapper. after reducer there was record writer .We need record reader and writer because we have different file format .</a:t>
            </a:r>
          </a:p>
          <a:p>
            <a:r>
              <a:rPr lang="en-CA" b="1" dirty="0"/>
              <a:t>For every file format there is an record reader type and record writer type.</a:t>
            </a:r>
          </a:p>
          <a:p>
            <a:r>
              <a:rPr lang="en-CA" b="1" dirty="0"/>
              <a:t>Record reader helps to read the files and record writer helps to write the files</a:t>
            </a:r>
          </a:p>
          <a:p>
            <a:r>
              <a:rPr lang="en-CA" b="1" dirty="0"/>
              <a:t>So by default the record reader is text file and the record writer is text writer .</a:t>
            </a:r>
          </a:p>
          <a:p>
            <a:r>
              <a:rPr lang="en-CA" dirty="0"/>
              <a:t>This reader use input format </a:t>
            </a:r>
          </a:p>
          <a:p>
            <a:r>
              <a:rPr lang="en-CA" dirty="0"/>
              <a:t>When the sequence file reader reads the data it uses sequence file output format </a:t>
            </a:r>
          </a:p>
          <a:p>
            <a:r>
              <a:rPr lang="en-CA" dirty="0"/>
              <a:t>When the sequence file writer writes the data it use sequence file output format  </a:t>
            </a:r>
          </a:p>
          <a:p>
            <a:endParaRPr lang="en-CA" dirty="0"/>
          </a:p>
          <a:p>
            <a:r>
              <a:rPr lang="en-CA" dirty="0"/>
              <a:t>Reader + map + reducer + writer</a:t>
            </a:r>
          </a:p>
          <a:p>
            <a:endParaRPr lang="en-CA" dirty="0"/>
          </a:p>
        </p:txBody>
      </p:sp>
      <p:sp>
        <p:nvSpPr>
          <p:cNvPr id="4" name="Slide Number Placeholder 3"/>
          <p:cNvSpPr>
            <a:spLocks noGrp="1"/>
          </p:cNvSpPr>
          <p:nvPr>
            <p:ph type="sldNum" sz="quarter" idx="5"/>
          </p:nvPr>
        </p:nvSpPr>
        <p:spPr/>
        <p:txBody>
          <a:bodyPr/>
          <a:lstStyle/>
          <a:p>
            <a:fld id="{E44E578E-2E4D-4B11-B82A-2F1B6DBD292A}" type="slidenum">
              <a:rPr lang="en-CA" smtClean="0"/>
              <a:t>63</a:t>
            </a:fld>
            <a:endParaRPr lang="en-CA"/>
          </a:p>
        </p:txBody>
      </p:sp>
    </p:spTree>
    <p:extLst>
      <p:ext uri="{BB962C8B-B14F-4D97-AF65-F5344CB8AC3E}">
        <p14:creationId xmlns:p14="http://schemas.microsoft.com/office/powerpoint/2010/main" val="1583511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1,Pedram,salary:50000$comm:1000$bonus:5000</a:t>
            </a:r>
          </a:p>
          <a:p>
            <a:r>
              <a:rPr lang="en-CA" dirty="0"/>
              <a:t>2,Benjamin,salary:100000$comm:2000$bonus:1000</a:t>
            </a:r>
          </a:p>
        </p:txBody>
      </p:sp>
      <p:sp>
        <p:nvSpPr>
          <p:cNvPr id="4" name="Slide Number Placeholder 3"/>
          <p:cNvSpPr>
            <a:spLocks noGrp="1"/>
          </p:cNvSpPr>
          <p:nvPr>
            <p:ph type="sldNum" sz="quarter" idx="5"/>
          </p:nvPr>
        </p:nvSpPr>
        <p:spPr/>
        <p:txBody>
          <a:bodyPr/>
          <a:lstStyle/>
          <a:p>
            <a:fld id="{EE3FFBB5-6829-4124-8F86-52E48445DA59}" type="slidenum">
              <a:rPr lang="en-CA" smtClean="0"/>
              <a:t>5</a:t>
            </a:fld>
            <a:endParaRPr lang="en-CA"/>
          </a:p>
        </p:txBody>
      </p:sp>
    </p:spTree>
    <p:extLst>
      <p:ext uri="{BB962C8B-B14F-4D97-AF65-F5344CB8AC3E}">
        <p14:creationId xmlns:p14="http://schemas.microsoft.com/office/powerpoint/2010/main" val="3790835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Text format vs sequence format</a:t>
            </a:r>
          </a:p>
        </p:txBody>
      </p:sp>
      <p:sp>
        <p:nvSpPr>
          <p:cNvPr id="4" name="Slide Number Placeholder 3"/>
          <p:cNvSpPr>
            <a:spLocks noGrp="1"/>
          </p:cNvSpPr>
          <p:nvPr>
            <p:ph type="sldNum" sz="quarter" idx="5"/>
          </p:nvPr>
        </p:nvSpPr>
        <p:spPr/>
        <p:txBody>
          <a:bodyPr/>
          <a:lstStyle/>
          <a:p>
            <a:fld id="{E44E578E-2E4D-4B11-B82A-2F1B6DBD292A}" type="slidenum">
              <a:rPr lang="en-CA" smtClean="0"/>
              <a:t>64</a:t>
            </a:fld>
            <a:endParaRPr lang="en-CA"/>
          </a:p>
        </p:txBody>
      </p:sp>
    </p:spTree>
    <p:extLst>
      <p:ext uri="{BB962C8B-B14F-4D97-AF65-F5344CB8AC3E}">
        <p14:creationId xmlns:p14="http://schemas.microsoft.com/office/powerpoint/2010/main" val="26142553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Key comes before the record</a:t>
            </a:r>
          </a:p>
          <a:p>
            <a:r>
              <a:rPr lang="en-CA" dirty="0"/>
              <a:t>/warehouse/tablespace/managed/hive/</a:t>
            </a:r>
            <a:r>
              <a:rPr lang="en-CA" dirty="0" err="1"/>
              <a:t>test_db.db</a:t>
            </a:r>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fld id="{E44E578E-2E4D-4B11-B82A-2F1B6DBD292A}" type="slidenum">
              <a:rPr lang="en-CA" smtClean="0"/>
              <a:t>67</a:t>
            </a:fld>
            <a:endParaRPr lang="en-CA"/>
          </a:p>
        </p:txBody>
      </p:sp>
    </p:spTree>
    <p:extLst>
      <p:ext uri="{BB962C8B-B14F-4D97-AF65-F5344CB8AC3E}">
        <p14:creationId xmlns:p14="http://schemas.microsoft.com/office/powerpoint/2010/main" val="17170908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As you can see the file is text but the storage is binary format.</a:t>
            </a:r>
          </a:p>
        </p:txBody>
      </p:sp>
      <p:sp>
        <p:nvSpPr>
          <p:cNvPr id="4" name="Slide Number Placeholder 3"/>
          <p:cNvSpPr>
            <a:spLocks noGrp="1"/>
          </p:cNvSpPr>
          <p:nvPr>
            <p:ph type="sldNum" sz="quarter" idx="5"/>
          </p:nvPr>
        </p:nvSpPr>
        <p:spPr/>
        <p:txBody>
          <a:bodyPr/>
          <a:lstStyle/>
          <a:p>
            <a:fld id="{E44E578E-2E4D-4B11-B82A-2F1B6DBD292A}" type="slidenum">
              <a:rPr lang="en-CA" smtClean="0"/>
              <a:t>68</a:t>
            </a:fld>
            <a:endParaRPr lang="en-CA"/>
          </a:p>
        </p:txBody>
      </p:sp>
    </p:spTree>
    <p:extLst>
      <p:ext uri="{BB962C8B-B14F-4D97-AF65-F5344CB8AC3E}">
        <p14:creationId xmlns:p14="http://schemas.microsoft.com/office/powerpoint/2010/main" val="40666632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Goods for object oriented files</a:t>
            </a:r>
          </a:p>
          <a:p>
            <a:r>
              <a:rPr lang="en-CA" dirty="0"/>
              <a:t>We can covet our csv such a way each record covert to java object .Each record has 7 attribute (product id ,sales amount ,…)</a:t>
            </a:r>
          </a:p>
          <a:p>
            <a:r>
              <a:rPr lang="en-US" dirty="0">
                <a:latin typeface="Times New Roman" panose="02020603050405020304" pitchFamily="18" charset="0"/>
                <a:cs typeface="Times New Roman" panose="02020603050405020304" pitchFamily="18" charset="0"/>
              </a:rPr>
              <a:t>object level  means record level</a:t>
            </a:r>
          </a:p>
          <a:p>
            <a:endParaRPr lang="en-CA" dirty="0"/>
          </a:p>
        </p:txBody>
      </p:sp>
      <p:sp>
        <p:nvSpPr>
          <p:cNvPr id="4" name="Slide Number Placeholder 3"/>
          <p:cNvSpPr>
            <a:spLocks noGrp="1"/>
          </p:cNvSpPr>
          <p:nvPr>
            <p:ph type="sldNum" sz="quarter" idx="5"/>
          </p:nvPr>
        </p:nvSpPr>
        <p:spPr/>
        <p:txBody>
          <a:bodyPr/>
          <a:lstStyle/>
          <a:p>
            <a:fld id="{E44E578E-2E4D-4B11-B82A-2F1B6DBD292A}" type="slidenum">
              <a:rPr lang="en-CA" smtClean="0"/>
              <a:t>69</a:t>
            </a:fld>
            <a:endParaRPr lang="en-CA"/>
          </a:p>
        </p:txBody>
      </p:sp>
    </p:spTree>
    <p:extLst>
      <p:ext uri="{BB962C8B-B14F-4D97-AF65-F5344CB8AC3E}">
        <p14:creationId xmlns:p14="http://schemas.microsoft.com/office/powerpoint/2010/main" val="41914754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create table salesjan2009_avro(</a:t>
            </a:r>
          </a:p>
          <a:p>
            <a:r>
              <a:rPr lang="en-CA" dirty="0"/>
              <a:t>productid string,</a:t>
            </a:r>
          </a:p>
          <a:p>
            <a:r>
              <a:rPr lang="en-CA" dirty="0" err="1"/>
              <a:t>salesamount</a:t>
            </a:r>
            <a:r>
              <a:rPr lang="en-CA" dirty="0"/>
              <a:t> int,</a:t>
            </a:r>
          </a:p>
          <a:p>
            <a:r>
              <a:rPr lang="en-CA" dirty="0" err="1"/>
              <a:t>paymenttype</a:t>
            </a:r>
            <a:r>
              <a:rPr lang="en-CA" dirty="0"/>
              <a:t> string,</a:t>
            </a:r>
          </a:p>
          <a:p>
            <a:r>
              <a:rPr lang="en-CA" dirty="0" err="1"/>
              <a:t>customername</a:t>
            </a:r>
            <a:r>
              <a:rPr lang="en-CA" dirty="0"/>
              <a:t> string,</a:t>
            </a:r>
          </a:p>
          <a:p>
            <a:r>
              <a:rPr lang="en-CA" dirty="0"/>
              <a:t>city string,</a:t>
            </a:r>
          </a:p>
          <a:p>
            <a:r>
              <a:rPr lang="en-CA" dirty="0"/>
              <a:t>region string,</a:t>
            </a:r>
          </a:p>
          <a:p>
            <a:r>
              <a:rPr lang="en-CA" dirty="0"/>
              <a:t>country string)</a:t>
            </a:r>
          </a:p>
          <a:p>
            <a:r>
              <a:rPr lang="en-CA" dirty="0"/>
              <a:t>stored as AVROFILE;</a:t>
            </a:r>
          </a:p>
        </p:txBody>
      </p:sp>
      <p:sp>
        <p:nvSpPr>
          <p:cNvPr id="4" name="Slide Number Placeholder 3"/>
          <p:cNvSpPr>
            <a:spLocks noGrp="1"/>
          </p:cNvSpPr>
          <p:nvPr>
            <p:ph type="sldNum" sz="quarter" idx="5"/>
          </p:nvPr>
        </p:nvSpPr>
        <p:spPr/>
        <p:txBody>
          <a:bodyPr/>
          <a:lstStyle/>
          <a:p>
            <a:fld id="{E44E578E-2E4D-4B11-B82A-2F1B6DBD292A}" type="slidenum">
              <a:rPr lang="en-CA" smtClean="0"/>
              <a:t>70</a:t>
            </a:fld>
            <a:endParaRPr lang="en-CA"/>
          </a:p>
        </p:txBody>
      </p:sp>
    </p:spTree>
    <p:extLst>
      <p:ext uri="{BB962C8B-B14F-4D97-AF65-F5344CB8AC3E}">
        <p14:creationId xmlns:p14="http://schemas.microsoft.com/office/powerpoint/2010/main" val="1594015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Use case of this will be MapReduce which use object oriented program </a:t>
            </a:r>
          </a:p>
        </p:txBody>
      </p:sp>
      <p:sp>
        <p:nvSpPr>
          <p:cNvPr id="4" name="Slide Number Placeholder 3"/>
          <p:cNvSpPr>
            <a:spLocks noGrp="1"/>
          </p:cNvSpPr>
          <p:nvPr>
            <p:ph type="sldNum" sz="quarter" idx="5"/>
          </p:nvPr>
        </p:nvSpPr>
        <p:spPr/>
        <p:txBody>
          <a:bodyPr/>
          <a:lstStyle/>
          <a:p>
            <a:fld id="{E44E578E-2E4D-4B11-B82A-2F1B6DBD292A}" type="slidenum">
              <a:rPr lang="en-CA" smtClean="0"/>
              <a:t>73</a:t>
            </a:fld>
            <a:endParaRPr lang="en-CA"/>
          </a:p>
        </p:txBody>
      </p:sp>
    </p:spTree>
    <p:extLst>
      <p:ext uri="{BB962C8B-B14F-4D97-AF65-F5344CB8AC3E}">
        <p14:creationId xmlns:p14="http://schemas.microsoft.com/office/powerpoint/2010/main" val="27762011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create table salesjan2009_parquet(</a:t>
            </a:r>
          </a:p>
          <a:p>
            <a:r>
              <a:rPr lang="en-CA" dirty="0"/>
              <a:t>productid string,</a:t>
            </a:r>
          </a:p>
          <a:p>
            <a:r>
              <a:rPr lang="en-CA" dirty="0" err="1"/>
              <a:t>salesamount</a:t>
            </a:r>
            <a:r>
              <a:rPr lang="en-CA" dirty="0"/>
              <a:t> int,</a:t>
            </a:r>
          </a:p>
          <a:p>
            <a:r>
              <a:rPr lang="en-CA" dirty="0" err="1"/>
              <a:t>paymenttype</a:t>
            </a:r>
            <a:r>
              <a:rPr lang="en-CA" dirty="0"/>
              <a:t> string,</a:t>
            </a:r>
          </a:p>
          <a:p>
            <a:r>
              <a:rPr lang="en-CA" dirty="0" err="1"/>
              <a:t>customername</a:t>
            </a:r>
            <a:r>
              <a:rPr lang="en-CA" dirty="0"/>
              <a:t> string,</a:t>
            </a:r>
          </a:p>
          <a:p>
            <a:r>
              <a:rPr lang="en-CA" dirty="0"/>
              <a:t>city string,</a:t>
            </a:r>
          </a:p>
          <a:p>
            <a:r>
              <a:rPr lang="en-CA" dirty="0"/>
              <a:t>region string,</a:t>
            </a:r>
          </a:p>
          <a:p>
            <a:r>
              <a:rPr lang="en-CA" dirty="0"/>
              <a:t>country string)</a:t>
            </a:r>
          </a:p>
          <a:p>
            <a:r>
              <a:rPr lang="en-CA" dirty="0"/>
              <a:t>row format delimited</a:t>
            </a:r>
          </a:p>
          <a:p>
            <a:r>
              <a:rPr lang="en-CA" dirty="0"/>
              <a:t>fields terminated by ','</a:t>
            </a:r>
          </a:p>
          <a:p>
            <a:r>
              <a:rPr lang="en-CA" dirty="0"/>
              <a:t>stored as PARQUETFILE;</a:t>
            </a:r>
          </a:p>
        </p:txBody>
      </p:sp>
      <p:sp>
        <p:nvSpPr>
          <p:cNvPr id="4" name="Slide Number Placeholder 3"/>
          <p:cNvSpPr>
            <a:spLocks noGrp="1"/>
          </p:cNvSpPr>
          <p:nvPr>
            <p:ph type="sldNum" sz="quarter" idx="5"/>
          </p:nvPr>
        </p:nvSpPr>
        <p:spPr/>
        <p:txBody>
          <a:bodyPr/>
          <a:lstStyle/>
          <a:p>
            <a:fld id="{E44E578E-2E4D-4B11-B82A-2F1B6DBD292A}" type="slidenum">
              <a:rPr lang="en-CA" smtClean="0"/>
              <a:t>76</a:t>
            </a:fld>
            <a:endParaRPr lang="en-CA"/>
          </a:p>
        </p:txBody>
      </p:sp>
    </p:spTree>
    <p:extLst>
      <p:ext uri="{BB962C8B-B14F-4D97-AF65-F5344CB8AC3E}">
        <p14:creationId xmlns:p14="http://schemas.microsoft.com/office/powerpoint/2010/main" val="7792437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Stored countries (</a:t>
            </a:r>
            <a:r>
              <a:rPr lang="en-CA" dirty="0" err="1"/>
              <a:t>coulmns</a:t>
            </a:r>
            <a:r>
              <a:rPr lang="en-CA" dirty="0"/>
              <a:t>)</a:t>
            </a:r>
          </a:p>
        </p:txBody>
      </p:sp>
      <p:sp>
        <p:nvSpPr>
          <p:cNvPr id="4" name="Slide Number Placeholder 3"/>
          <p:cNvSpPr>
            <a:spLocks noGrp="1"/>
          </p:cNvSpPr>
          <p:nvPr>
            <p:ph type="sldNum" sz="quarter" idx="5"/>
          </p:nvPr>
        </p:nvSpPr>
        <p:spPr/>
        <p:txBody>
          <a:bodyPr/>
          <a:lstStyle/>
          <a:p>
            <a:fld id="{E44E578E-2E4D-4B11-B82A-2F1B6DBD292A}" type="slidenum">
              <a:rPr lang="en-CA" smtClean="0"/>
              <a:t>79</a:t>
            </a:fld>
            <a:endParaRPr lang="en-CA"/>
          </a:p>
        </p:txBody>
      </p:sp>
    </p:spTree>
    <p:extLst>
      <p:ext uri="{BB962C8B-B14F-4D97-AF65-F5344CB8AC3E}">
        <p14:creationId xmlns:p14="http://schemas.microsoft.com/office/powerpoint/2010/main" val="26894027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create table salesjan2009_rc(</a:t>
            </a:r>
          </a:p>
          <a:p>
            <a:r>
              <a:rPr lang="en-CA" dirty="0"/>
              <a:t>productid </a:t>
            </a:r>
            <a:r>
              <a:rPr lang="en-CA" dirty="0" err="1"/>
              <a:t>string,salesamount</a:t>
            </a:r>
            <a:r>
              <a:rPr lang="en-CA" dirty="0"/>
              <a:t> </a:t>
            </a:r>
            <a:r>
              <a:rPr lang="en-CA" dirty="0" err="1"/>
              <a:t>int,paymenttype</a:t>
            </a:r>
            <a:r>
              <a:rPr lang="en-CA" dirty="0"/>
              <a:t> </a:t>
            </a:r>
            <a:r>
              <a:rPr lang="en-CA" dirty="0" err="1"/>
              <a:t>string,customername</a:t>
            </a:r>
            <a:r>
              <a:rPr lang="en-CA" dirty="0"/>
              <a:t> </a:t>
            </a:r>
            <a:r>
              <a:rPr lang="en-CA" dirty="0" err="1"/>
              <a:t>string,city</a:t>
            </a:r>
            <a:r>
              <a:rPr lang="en-CA" dirty="0"/>
              <a:t> </a:t>
            </a:r>
            <a:r>
              <a:rPr lang="en-CA" dirty="0" err="1"/>
              <a:t>string,region</a:t>
            </a:r>
            <a:r>
              <a:rPr lang="en-CA" dirty="0"/>
              <a:t> </a:t>
            </a:r>
            <a:r>
              <a:rPr lang="en-CA" dirty="0" err="1"/>
              <a:t>string,country</a:t>
            </a:r>
            <a:r>
              <a:rPr lang="en-CA" dirty="0"/>
              <a:t> string)</a:t>
            </a:r>
          </a:p>
          <a:p>
            <a:r>
              <a:rPr lang="en-CA" dirty="0"/>
              <a:t>stored as RCFILE;</a:t>
            </a:r>
          </a:p>
        </p:txBody>
      </p:sp>
      <p:sp>
        <p:nvSpPr>
          <p:cNvPr id="4" name="Slide Number Placeholder 3"/>
          <p:cNvSpPr>
            <a:spLocks noGrp="1"/>
          </p:cNvSpPr>
          <p:nvPr>
            <p:ph type="sldNum" sz="quarter" idx="5"/>
          </p:nvPr>
        </p:nvSpPr>
        <p:spPr/>
        <p:txBody>
          <a:bodyPr/>
          <a:lstStyle/>
          <a:p>
            <a:fld id="{E44E578E-2E4D-4B11-B82A-2F1B6DBD292A}" type="slidenum">
              <a:rPr lang="en-CA" smtClean="0"/>
              <a:t>80</a:t>
            </a:fld>
            <a:endParaRPr lang="en-CA"/>
          </a:p>
        </p:txBody>
      </p:sp>
    </p:spTree>
    <p:extLst>
      <p:ext uri="{BB962C8B-B14F-4D97-AF65-F5344CB8AC3E}">
        <p14:creationId xmlns:p14="http://schemas.microsoft.com/office/powerpoint/2010/main" val="18358158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44E578E-2E4D-4B11-B82A-2F1B6DBD292A}" type="slidenum">
              <a:rPr lang="en-CA" smtClean="0"/>
              <a:t>81</a:t>
            </a:fld>
            <a:endParaRPr lang="en-CA"/>
          </a:p>
        </p:txBody>
      </p:sp>
    </p:spTree>
    <p:extLst>
      <p:ext uri="{BB962C8B-B14F-4D97-AF65-F5344CB8AC3E}">
        <p14:creationId xmlns:p14="http://schemas.microsoft.com/office/powerpoint/2010/main" val="2836723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You can see we got more complexity</a:t>
            </a:r>
          </a:p>
        </p:txBody>
      </p:sp>
      <p:sp>
        <p:nvSpPr>
          <p:cNvPr id="4" name="Slide Number Placeholder 3"/>
          <p:cNvSpPr>
            <a:spLocks noGrp="1"/>
          </p:cNvSpPr>
          <p:nvPr>
            <p:ph type="sldNum" sz="quarter" idx="5"/>
          </p:nvPr>
        </p:nvSpPr>
        <p:spPr/>
        <p:txBody>
          <a:bodyPr/>
          <a:lstStyle/>
          <a:p>
            <a:fld id="{EE3FFBB5-6829-4124-8F86-52E48445DA59}" type="slidenum">
              <a:rPr lang="en-CA" smtClean="0"/>
              <a:t>7</a:t>
            </a:fld>
            <a:endParaRPr lang="en-CA"/>
          </a:p>
        </p:txBody>
      </p:sp>
    </p:spTree>
    <p:extLst>
      <p:ext uri="{BB962C8B-B14F-4D97-AF65-F5344CB8AC3E}">
        <p14:creationId xmlns:p14="http://schemas.microsoft.com/office/powerpoint/2010/main" val="5025251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All country</a:t>
            </a:r>
          </a:p>
        </p:txBody>
      </p:sp>
      <p:sp>
        <p:nvSpPr>
          <p:cNvPr id="4" name="Slide Number Placeholder 3"/>
          <p:cNvSpPr>
            <a:spLocks noGrp="1"/>
          </p:cNvSpPr>
          <p:nvPr>
            <p:ph type="sldNum" sz="quarter" idx="5"/>
          </p:nvPr>
        </p:nvSpPr>
        <p:spPr/>
        <p:txBody>
          <a:bodyPr/>
          <a:lstStyle/>
          <a:p>
            <a:fld id="{E44E578E-2E4D-4B11-B82A-2F1B6DBD292A}" type="slidenum">
              <a:rPr lang="en-CA" smtClean="0"/>
              <a:t>83</a:t>
            </a:fld>
            <a:endParaRPr lang="en-CA"/>
          </a:p>
        </p:txBody>
      </p:sp>
    </p:spTree>
    <p:extLst>
      <p:ext uri="{BB962C8B-B14F-4D97-AF65-F5344CB8AC3E}">
        <p14:creationId xmlns:p14="http://schemas.microsoft.com/office/powerpoint/2010/main" val="36148397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orc</a:t>
            </a:r>
          </a:p>
        </p:txBody>
      </p:sp>
      <p:sp>
        <p:nvSpPr>
          <p:cNvPr id="4" name="Slide Number Placeholder 3"/>
          <p:cNvSpPr>
            <a:spLocks noGrp="1"/>
          </p:cNvSpPr>
          <p:nvPr>
            <p:ph type="sldNum" sz="quarter" idx="5"/>
          </p:nvPr>
        </p:nvSpPr>
        <p:spPr/>
        <p:txBody>
          <a:bodyPr/>
          <a:lstStyle/>
          <a:p>
            <a:fld id="{E44E578E-2E4D-4B11-B82A-2F1B6DBD292A}" type="slidenum">
              <a:rPr lang="en-CA" smtClean="0"/>
              <a:t>84</a:t>
            </a:fld>
            <a:endParaRPr lang="en-CA"/>
          </a:p>
        </p:txBody>
      </p:sp>
    </p:spTree>
    <p:extLst>
      <p:ext uri="{BB962C8B-B14F-4D97-AF65-F5344CB8AC3E}">
        <p14:creationId xmlns:p14="http://schemas.microsoft.com/office/powerpoint/2010/main" val="15839802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All country</a:t>
            </a:r>
          </a:p>
        </p:txBody>
      </p:sp>
      <p:sp>
        <p:nvSpPr>
          <p:cNvPr id="4" name="Slide Number Placeholder 3"/>
          <p:cNvSpPr>
            <a:spLocks noGrp="1"/>
          </p:cNvSpPr>
          <p:nvPr>
            <p:ph type="sldNum" sz="quarter" idx="5"/>
          </p:nvPr>
        </p:nvSpPr>
        <p:spPr/>
        <p:txBody>
          <a:bodyPr/>
          <a:lstStyle/>
          <a:p>
            <a:fld id="{E44E578E-2E4D-4B11-B82A-2F1B6DBD292A}" type="slidenum">
              <a:rPr lang="en-CA" smtClean="0"/>
              <a:t>85</a:t>
            </a:fld>
            <a:endParaRPr lang="en-CA"/>
          </a:p>
        </p:txBody>
      </p:sp>
    </p:spTree>
    <p:extLst>
      <p:ext uri="{BB962C8B-B14F-4D97-AF65-F5344CB8AC3E}">
        <p14:creationId xmlns:p14="http://schemas.microsoft.com/office/powerpoint/2010/main" val="19770866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All country</a:t>
            </a:r>
          </a:p>
        </p:txBody>
      </p:sp>
      <p:sp>
        <p:nvSpPr>
          <p:cNvPr id="4" name="Slide Number Placeholder 3"/>
          <p:cNvSpPr>
            <a:spLocks noGrp="1"/>
          </p:cNvSpPr>
          <p:nvPr>
            <p:ph type="sldNum" sz="quarter" idx="5"/>
          </p:nvPr>
        </p:nvSpPr>
        <p:spPr/>
        <p:txBody>
          <a:bodyPr/>
          <a:lstStyle/>
          <a:p>
            <a:fld id="{E44E578E-2E4D-4B11-B82A-2F1B6DBD292A}" type="slidenum">
              <a:rPr lang="en-CA" smtClean="0"/>
              <a:t>86</a:t>
            </a:fld>
            <a:endParaRPr lang="en-CA"/>
          </a:p>
        </p:txBody>
      </p:sp>
    </p:spTree>
    <p:extLst>
      <p:ext uri="{BB962C8B-B14F-4D97-AF65-F5344CB8AC3E}">
        <p14:creationId xmlns:p14="http://schemas.microsoft.com/office/powerpoint/2010/main" val="21864394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r>
              <a:rPr lang="en-CA" dirty="0"/>
              <a:t>Its binary and optimized format</a:t>
            </a:r>
          </a:p>
          <a:p>
            <a:r>
              <a:rPr lang="en-CA" dirty="0"/>
              <a:t>Among them parquet give the balanced one</a:t>
            </a:r>
          </a:p>
        </p:txBody>
      </p:sp>
      <p:sp>
        <p:nvSpPr>
          <p:cNvPr id="4" name="Slide Number Placeholder 3"/>
          <p:cNvSpPr>
            <a:spLocks noGrp="1"/>
          </p:cNvSpPr>
          <p:nvPr>
            <p:ph type="sldNum" sz="quarter" idx="5"/>
          </p:nvPr>
        </p:nvSpPr>
        <p:spPr/>
        <p:txBody>
          <a:bodyPr/>
          <a:lstStyle/>
          <a:p>
            <a:fld id="{E44E578E-2E4D-4B11-B82A-2F1B6DBD292A}" type="slidenum">
              <a:rPr lang="en-CA" smtClean="0"/>
              <a:t>87</a:t>
            </a:fld>
            <a:endParaRPr lang="en-CA"/>
          </a:p>
        </p:txBody>
      </p:sp>
    </p:spTree>
    <p:extLst>
      <p:ext uri="{BB962C8B-B14F-4D97-AF65-F5344CB8AC3E}">
        <p14:creationId xmlns:p14="http://schemas.microsoft.com/office/powerpoint/2010/main" val="21816531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create table salesjan2009_parquet1(</a:t>
            </a:r>
          </a:p>
          <a:p>
            <a:r>
              <a:rPr lang="en-CA" dirty="0"/>
              <a:t>productid </a:t>
            </a:r>
            <a:r>
              <a:rPr lang="en-CA" dirty="0" err="1"/>
              <a:t>string,salesamount</a:t>
            </a:r>
            <a:r>
              <a:rPr lang="en-CA" dirty="0"/>
              <a:t> </a:t>
            </a:r>
            <a:r>
              <a:rPr lang="en-CA" dirty="0" err="1"/>
              <a:t>int,paymenttype</a:t>
            </a:r>
            <a:r>
              <a:rPr lang="en-CA" dirty="0"/>
              <a:t> </a:t>
            </a:r>
            <a:r>
              <a:rPr lang="en-CA" dirty="0" err="1"/>
              <a:t>string,customername</a:t>
            </a:r>
            <a:r>
              <a:rPr lang="en-CA" dirty="0"/>
              <a:t> </a:t>
            </a:r>
            <a:r>
              <a:rPr lang="en-CA" dirty="0" err="1"/>
              <a:t>string,city</a:t>
            </a:r>
            <a:r>
              <a:rPr lang="en-CA" dirty="0"/>
              <a:t> </a:t>
            </a:r>
            <a:r>
              <a:rPr lang="en-CA" dirty="0" err="1"/>
              <a:t>string,region</a:t>
            </a:r>
            <a:r>
              <a:rPr lang="en-CA" dirty="0"/>
              <a:t> </a:t>
            </a:r>
            <a:r>
              <a:rPr lang="en-CA" dirty="0" err="1"/>
              <a:t>string,country</a:t>
            </a:r>
            <a:r>
              <a:rPr lang="en-CA" dirty="0"/>
              <a:t> string)</a:t>
            </a:r>
          </a:p>
          <a:p>
            <a:r>
              <a:rPr lang="en-CA" dirty="0"/>
              <a:t>stored as PARQUET</a:t>
            </a:r>
          </a:p>
          <a:p>
            <a:r>
              <a:rPr lang="en-CA" dirty="0"/>
              <a:t>TBLPROPERTIES ("</a:t>
            </a:r>
            <a:r>
              <a:rPr lang="en-CA" dirty="0" err="1"/>
              <a:t>parquet.compress</a:t>
            </a:r>
            <a:r>
              <a:rPr lang="en-CA" dirty="0"/>
              <a:t>"="snappy");</a:t>
            </a:r>
          </a:p>
          <a:p>
            <a:endParaRPr lang="en-CA" dirty="0"/>
          </a:p>
        </p:txBody>
      </p:sp>
      <p:sp>
        <p:nvSpPr>
          <p:cNvPr id="4" name="Slide Number Placeholder 3"/>
          <p:cNvSpPr>
            <a:spLocks noGrp="1"/>
          </p:cNvSpPr>
          <p:nvPr>
            <p:ph type="sldNum" sz="quarter" idx="5"/>
          </p:nvPr>
        </p:nvSpPr>
        <p:spPr/>
        <p:txBody>
          <a:bodyPr/>
          <a:lstStyle/>
          <a:p>
            <a:fld id="{E44E578E-2E4D-4B11-B82A-2F1B6DBD292A}" type="slidenum">
              <a:rPr lang="en-CA" smtClean="0"/>
              <a:t>89</a:t>
            </a:fld>
            <a:endParaRPr lang="en-CA"/>
          </a:p>
        </p:txBody>
      </p:sp>
    </p:spTree>
    <p:extLst>
      <p:ext uri="{BB962C8B-B14F-4D97-AF65-F5344CB8AC3E}">
        <p14:creationId xmlns:p14="http://schemas.microsoft.com/office/powerpoint/2010/main" val="278468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View </a:t>
            </a:r>
          </a:p>
          <a:p>
            <a:r>
              <a:rPr lang="en-CA" dirty="0"/>
              <a:t>=======</a:t>
            </a:r>
          </a:p>
          <a:p>
            <a:r>
              <a:rPr lang="en-CA" dirty="0"/>
              <a:t>Is a snapshot of one or more table so any time we need we can refer to it.</a:t>
            </a:r>
          </a:p>
          <a:p>
            <a:endParaRPr lang="en-CA" dirty="0"/>
          </a:p>
          <a:p>
            <a:r>
              <a:rPr lang="en-CA" dirty="0"/>
              <a:t>View is intermediate datatype structure</a:t>
            </a:r>
          </a:p>
          <a:p>
            <a:endParaRPr lang="en-CA" dirty="0"/>
          </a:p>
          <a:p>
            <a:endParaRPr lang="en-CA" dirty="0"/>
          </a:p>
        </p:txBody>
      </p:sp>
      <p:sp>
        <p:nvSpPr>
          <p:cNvPr id="4" name="Slide Number Placeholder 3"/>
          <p:cNvSpPr>
            <a:spLocks noGrp="1"/>
          </p:cNvSpPr>
          <p:nvPr>
            <p:ph type="sldNum" sz="quarter" idx="5"/>
          </p:nvPr>
        </p:nvSpPr>
        <p:spPr/>
        <p:txBody>
          <a:bodyPr/>
          <a:lstStyle/>
          <a:p>
            <a:fld id="{EE3FFBB5-6829-4124-8F86-52E48445DA59}" type="slidenum">
              <a:rPr lang="en-CA" smtClean="0"/>
              <a:t>8</a:t>
            </a:fld>
            <a:endParaRPr lang="en-CA"/>
          </a:p>
        </p:txBody>
      </p:sp>
    </p:spTree>
    <p:extLst>
      <p:ext uri="{BB962C8B-B14F-4D97-AF65-F5344CB8AC3E}">
        <p14:creationId xmlns:p14="http://schemas.microsoft.com/office/powerpoint/2010/main" val="1866938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As you can see any time I need I use view like example above</a:t>
            </a:r>
          </a:p>
          <a:p>
            <a:endParaRPr lang="en-CA" dirty="0"/>
          </a:p>
        </p:txBody>
      </p:sp>
      <p:sp>
        <p:nvSpPr>
          <p:cNvPr id="4" name="Slide Number Placeholder 3"/>
          <p:cNvSpPr>
            <a:spLocks noGrp="1"/>
          </p:cNvSpPr>
          <p:nvPr>
            <p:ph type="sldNum" sz="quarter" idx="5"/>
          </p:nvPr>
        </p:nvSpPr>
        <p:spPr/>
        <p:txBody>
          <a:bodyPr/>
          <a:lstStyle/>
          <a:p>
            <a:fld id="{EE3FFBB5-6829-4124-8F86-52E48445DA59}" type="slidenum">
              <a:rPr lang="en-CA" smtClean="0"/>
              <a:t>10</a:t>
            </a:fld>
            <a:endParaRPr lang="en-CA"/>
          </a:p>
        </p:txBody>
      </p:sp>
    </p:spTree>
    <p:extLst>
      <p:ext uri="{BB962C8B-B14F-4D97-AF65-F5344CB8AC3E}">
        <p14:creationId xmlns:p14="http://schemas.microsoft.com/office/powerpoint/2010/main" val="3815701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Script</a:t>
            </a:r>
          </a:p>
          <a:p>
            <a:r>
              <a:rPr lang="en-CA" dirty="0"/>
              <a:t>======</a:t>
            </a:r>
          </a:p>
        </p:txBody>
      </p:sp>
      <p:sp>
        <p:nvSpPr>
          <p:cNvPr id="4" name="Slide Number Placeholder 3"/>
          <p:cNvSpPr>
            <a:spLocks noGrp="1"/>
          </p:cNvSpPr>
          <p:nvPr>
            <p:ph type="sldNum" sz="quarter" idx="5"/>
          </p:nvPr>
        </p:nvSpPr>
        <p:spPr/>
        <p:txBody>
          <a:bodyPr/>
          <a:lstStyle/>
          <a:p>
            <a:fld id="{EE3FFBB5-6829-4124-8F86-52E48445DA59}" type="slidenum">
              <a:rPr lang="en-CA" smtClean="0"/>
              <a:t>11</a:t>
            </a:fld>
            <a:endParaRPr lang="en-CA"/>
          </a:p>
        </p:txBody>
      </p:sp>
    </p:spTree>
    <p:extLst>
      <p:ext uri="{BB962C8B-B14F-4D97-AF65-F5344CB8AC3E}">
        <p14:creationId xmlns:p14="http://schemas.microsoft.com/office/powerpoint/2010/main" val="161803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E3FFBB5-6829-4124-8F86-52E48445DA59}" type="slidenum">
              <a:rPr lang="en-CA" smtClean="0"/>
              <a:t>12</a:t>
            </a:fld>
            <a:endParaRPr lang="en-CA"/>
          </a:p>
        </p:txBody>
      </p:sp>
    </p:spTree>
    <p:extLst>
      <p:ext uri="{BB962C8B-B14F-4D97-AF65-F5344CB8AC3E}">
        <p14:creationId xmlns:p14="http://schemas.microsoft.com/office/powerpoint/2010/main" val="108334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99D120D-8E58-2F49-8EC9-B49D98FF55AC}" type="slidenum">
              <a:rPr lang="en-US" smtClean="0"/>
              <a:t>19</a:t>
            </a:fld>
            <a:endParaRPr lang="en-US"/>
          </a:p>
        </p:txBody>
      </p:sp>
    </p:spTree>
    <p:extLst>
      <p:ext uri="{BB962C8B-B14F-4D97-AF65-F5344CB8AC3E}">
        <p14:creationId xmlns:p14="http://schemas.microsoft.com/office/powerpoint/2010/main" val="28169648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2B783-8A11-444D-91B3-23B093D2B1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2748DF22-3A4F-4AA5-9ACE-A426370F98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D67339A3-D153-460C-9A5B-C6922D1FFCF1}"/>
              </a:ext>
            </a:extLst>
          </p:cNvPr>
          <p:cNvSpPr>
            <a:spLocks noGrp="1"/>
          </p:cNvSpPr>
          <p:nvPr>
            <p:ph type="dt" sz="half" idx="10"/>
          </p:nvPr>
        </p:nvSpPr>
        <p:spPr/>
        <p:txBody>
          <a:bodyPr/>
          <a:lstStyle/>
          <a:p>
            <a:fld id="{201633E9-FFCD-4690-9BC9-441C5B973297}" type="datetimeFigureOut">
              <a:rPr lang="en-CA" smtClean="0"/>
              <a:t>2020-03-07</a:t>
            </a:fld>
            <a:endParaRPr lang="en-CA"/>
          </a:p>
        </p:txBody>
      </p:sp>
      <p:sp>
        <p:nvSpPr>
          <p:cNvPr id="5" name="Footer Placeholder 4">
            <a:extLst>
              <a:ext uri="{FF2B5EF4-FFF2-40B4-BE49-F238E27FC236}">
                <a16:creationId xmlns:a16="http://schemas.microsoft.com/office/drawing/2014/main" id="{FB047C1E-07DD-4170-9559-D4C656B074E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AF6CB29-56A6-4F4A-BB68-1A4DCD9A3CB0}"/>
              </a:ext>
            </a:extLst>
          </p:cNvPr>
          <p:cNvSpPr>
            <a:spLocks noGrp="1"/>
          </p:cNvSpPr>
          <p:nvPr>
            <p:ph type="sldNum" sz="quarter" idx="12"/>
          </p:nvPr>
        </p:nvSpPr>
        <p:spPr/>
        <p:txBody>
          <a:bodyPr/>
          <a:lstStyle/>
          <a:p>
            <a:fld id="{678035EA-EC33-4659-A17C-3AC58055B6FC}" type="slidenum">
              <a:rPr lang="en-CA" smtClean="0"/>
              <a:t>‹#›</a:t>
            </a:fld>
            <a:endParaRPr lang="en-CA"/>
          </a:p>
        </p:txBody>
      </p:sp>
    </p:spTree>
    <p:extLst>
      <p:ext uri="{BB962C8B-B14F-4D97-AF65-F5344CB8AC3E}">
        <p14:creationId xmlns:p14="http://schemas.microsoft.com/office/powerpoint/2010/main" val="3862961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CF5F0-5199-437C-8216-09C02E61F97F}"/>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58F12E52-FCB5-4037-A372-583983D7FD6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BAC097C-DBF3-4AFA-9EF0-03D78CE8D990}"/>
              </a:ext>
            </a:extLst>
          </p:cNvPr>
          <p:cNvSpPr>
            <a:spLocks noGrp="1"/>
          </p:cNvSpPr>
          <p:nvPr>
            <p:ph type="dt" sz="half" idx="10"/>
          </p:nvPr>
        </p:nvSpPr>
        <p:spPr/>
        <p:txBody>
          <a:bodyPr/>
          <a:lstStyle/>
          <a:p>
            <a:fld id="{201633E9-FFCD-4690-9BC9-441C5B973297}" type="datetimeFigureOut">
              <a:rPr lang="en-CA" smtClean="0"/>
              <a:t>2020-03-07</a:t>
            </a:fld>
            <a:endParaRPr lang="en-CA"/>
          </a:p>
        </p:txBody>
      </p:sp>
      <p:sp>
        <p:nvSpPr>
          <p:cNvPr id="5" name="Footer Placeholder 4">
            <a:extLst>
              <a:ext uri="{FF2B5EF4-FFF2-40B4-BE49-F238E27FC236}">
                <a16:creationId xmlns:a16="http://schemas.microsoft.com/office/drawing/2014/main" id="{6DD5A7F8-86DD-4DE6-AE0C-82FD88BEDCE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EBB5B54-059D-4B7F-9AF8-AE0C612A44BC}"/>
              </a:ext>
            </a:extLst>
          </p:cNvPr>
          <p:cNvSpPr>
            <a:spLocks noGrp="1"/>
          </p:cNvSpPr>
          <p:nvPr>
            <p:ph type="sldNum" sz="quarter" idx="12"/>
          </p:nvPr>
        </p:nvSpPr>
        <p:spPr/>
        <p:txBody>
          <a:bodyPr/>
          <a:lstStyle/>
          <a:p>
            <a:fld id="{678035EA-EC33-4659-A17C-3AC58055B6FC}" type="slidenum">
              <a:rPr lang="en-CA" smtClean="0"/>
              <a:t>‹#›</a:t>
            </a:fld>
            <a:endParaRPr lang="en-CA"/>
          </a:p>
        </p:txBody>
      </p:sp>
    </p:spTree>
    <p:extLst>
      <p:ext uri="{BB962C8B-B14F-4D97-AF65-F5344CB8AC3E}">
        <p14:creationId xmlns:p14="http://schemas.microsoft.com/office/powerpoint/2010/main" val="2268473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C54001-46E1-48E9-AEC3-56E891FE427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7CB8016-14A9-4949-A6AB-6E4E790FC1C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FC1459E-BCC0-4BB3-8E7B-20071B42BC76}"/>
              </a:ext>
            </a:extLst>
          </p:cNvPr>
          <p:cNvSpPr>
            <a:spLocks noGrp="1"/>
          </p:cNvSpPr>
          <p:nvPr>
            <p:ph type="dt" sz="half" idx="10"/>
          </p:nvPr>
        </p:nvSpPr>
        <p:spPr/>
        <p:txBody>
          <a:bodyPr/>
          <a:lstStyle/>
          <a:p>
            <a:fld id="{201633E9-FFCD-4690-9BC9-441C5B973297}" type="datetimeFigureOut">
              <a:rPr lang="en-CA" smtClean="0"/>
              <a:t>2020-03-07</a:t>
            </a:fld>
            <a:endParaRPr lang="en-CA"/>
          </a:p>
        </p:txBody>
      </p:sp>
      <p:sp>
        <p:nvSpPr>
          <p:cNvPr id="5" name="Footer Placeholder 4">
            <a:extLst>
              <a:ext uri="{FF2B5EF4-FFF2-40B4-BE49-F238E27FC236}">
                <a16:creationId xmlns:a16="http://schemas.microsoft.com/office/drawing/2014/main" id="{94D55EB1-415B-46F7-A52F-BCD126D1110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19E6AD8-9941-4742-A73A-0AAA00D8239F}"/>
              </a:ext>
            </a:extLst>
          </p:cNvPr>
          <p:cNvSpPr>
            <a:spLocks noGrp="1"/>
          </p:cNvSpPr>
          <p:nvPr>
            <p:ph type="sldNum" sz="quarter" idx="12"/>
          </p:nvPr>
        </p:nvSpPr>
        <p:spPr/>
        <p:txBody>
          <a:bodyPr/>
          <a:lstStyle/>
          <a:p>
            <a:fld id="{678035EA-EC33-4659-A17C-3AC58055B6FC}" type="slidenum">
              <a:rPr lang="en-CA" smtClean="0"/>
              <a:t>‹#›</a:t>
            </a:fld>
            <a:endParaRPr lang="en-CA"/>
          </a:p>
        </p:txBody>
      </p:sp>
    </p:spTree>
    <p:extLst>
      <p:ext uri="{BB962C8B-B14F-4D97-AF65-F5344CB8AC3E}">
        <p14:creationId xmlns:p14="http://schemas.microsoft.com/office/powerpoint/2010/main" val="842322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AFB3C-B44C-479C-A1AF-5A579C539508}"/>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B300B04-B741-4B0E-9E28-F30250680CA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422D479-85F0-4ABA-80A0-A3E6968D08E7}"/>
              </a:ext>
            </a:extLst>
          </p:cNvPr>
          <p:cNvSpPr>
            <a:spLocks noGrp="1"/>
          </p:cNvSpPr>
          <p:nvPr>
            <p:ph type="dt" sz="half" idx="10"/>
          </p:nvPr>
        </p:nvSpPr>
        <p:spPr/>
        <p:txBody>
          <a:bodyPr/>
          <a:lstStyle/>
          <a:p>
            <a:fld id="{201633E9-FFCD-4690-9BC9-441C5B973297}" type="datetimeFigureOut">
              <a:rPr lang="en-CA" smtClean="0"/>
              <a:t>2020-03-07</a:t>
            </a:fld>
            <a:endParaRPr lang="en-CA"/>
          </a:p>
        </p:txBody>
      </p:sp>
      <p:sp>
        <p:nvSpPr>
          <p:cNvPr id="5" name="Footer Placeholder 4">
            <a:extLst>
              <a:ext uri="{FF2B5EF4-FFF2-40B4-BE49-F238E27FC236}">
                <a16:creationId xmlns:a16="http://schemas.microsoft.com/office/drawing/2014/main" id="{95C72BB8-A649-48A4-AFF4-443E7884841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58B2923-5003-4E5D-B886-1F7A973885C3}"/>
              </a:ext>
            </a:extLst>
          </p:cNvPr>
          <p:cNvSpPr>
            <a:spLocks noGrp="1"/>
          </p:cNvSpPr>
          <p:nvPr>
            <p:ph type="sldNum" sz="quarter" idx="12"/>
          </p:nvPr>
        </p:nvSpPr>
        <p:spPr/>
        <p:txBody>
          <a:bodyPr/>
          <a:lstStyle/>
          <a:p>
            <a:fld id="{678035EA-EC33-4659-A17C-3AC58055B6FC}" type="slidenum">
              <a:rPr lang="en-CA" smtClean="0"/>
              <a:t>‹#›</a:t>
            </a:fld>
            <a:endParaRPr lang="en-CA"/>
          </a:p>
        </p:txBody>
      </p:sp>
    </p:spTree>
    <p:extLst>
      <p:ext uri="{BB962C8B-B14F-4D97-AF65-F5344CB8AC3E}">
        <p14:creationId xmlns:p14="http://schemas.microsoft.com/office/powerpoint/2010/main" val="552028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6765D-C5D0-4F0E-98ED-C7208B1E0C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2D04AFC4-C865-4379-972D-C9AC93B807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44EF889-7037-439C-BA54-5150844296F2}"/>
              </a:ext>
            </a:extLst>
          </p:cNvPr>
          <p:cNvSpPr>
            <a:spLocks noGrp="1"/>
          </p:cNvSpPr>
          <p:nvPr>
            <p:ph type="dt" sz="half" idx="10"/>
          </p:nvPr>
        </p:nvSpPr>
        <p:spPr/>
        <p:txBody>
          <a:bodyPr/>
          <a:lstStyle/>
          <a:p>
            <a:fld id="{201633E9-FFCD-4690-9BC9-441C5B973297}" type="datetimeFigureOut">
              <a:rPr lang="en-CA" smtClean="0"/>
              <a:t>2020-03-07</a:t>
            </a:fld>
            <a:endParaRPr lang="en-CA"/>
          </a:p>
        </p:txBody>
      </p:sp>
      <p:sp>
        <p:nvSpPr>
          <p:cNvPr id="5" name="Footer Placeholder 4">
            <a:extLst>
              <a:ext uri="{FF2B5EF4-FFF2-40B4-BE49-F238E27FC236}">
                <a16:creationId xmlns:a16="http://schemas.microsoft.com/office/drawing/2014/main" id="{2718120E-55F5-45E2-8AA4-DE684EF7F6F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604ECA1-C5EB-43E6-AF55-F2EBC63CCD09}"/>
              </a:ext>
            </a:extLst>
          </p:cNvPr>
          <p:cNvSpPr>
            <a:spLocks noGrp="1"/>
          </p:cNvSpPr>
          <p:nvPr>
            <p:ph type="sldNum" sz="quarter" idx="12"/>
          </p:nvPr>
        </p:nvSpPr>
        <p:spPr/>
        <p:txBody>
          <a:bodyPr/>
          <a:lstStyle/>
          <a:p>
            <a:fld id="{678035EA-EC33-4659-A17C-3AC58055B6FC}" type="slidenum">
              <a:rPr lang="en-CA" smtClean="0"/>
              <a:t>‹#›</a:t>
            </a:fld>
            <a:endParaRPr lang="en-CA"/>
          </a:p>
        </p:txBody>
      </p:sp>
    </p:spTree>
    <p:extLst>
      <p:ext uri="{BB962C8B-B14F-4D97-AF65-F5344CB8AC3E}">
        <p14:creationId xmlns:p14="http://schemas.microsoft.com/office/powerpoint/2010/main" val="1903905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E24AC-5BBB-40D5-8354-6F02B38B22C0}"/>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0F8F29C7-36BE-4ADD-B081-54B239B23C9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78483B37-3A09-4198-90F8-D8628D65D9E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C467D134-F6F6-4117-BA8A-8B8186A24F50}"/>
              </a:ext>
            </a:extLst>
          </p:cNvPr>
          <p:cNvSpPr>
            <a:spLocks noGrp="1"/>
          </p:cNvSpPr>
          <p:nvPr>
            <p:ph type="dt" sz="half" idx="10"/>
          </p:nvPr>
        </p:nvSpPr>
        <p:spPr/>
        <p:txBody>
          <a:bodyPr/>
          <a:lstStyle/>
          <a:p>
            <a:fld id="{201633E9-FFCD-4690-9BC9-441C5B973297}" type="datetimeFigureOut">
              <a:rPr lang="en-CA" smtClean="0"/>
              <a:t>2020-03-07</a:t>
            </a:fld>
            <a:endParaRPr lang="en-CA"/>
          </a:p>
        </p:txBody>
      </p:sp>
      <p:sp>
        <p:nvSpPr>
          <p:cNvPr id="6" name="Footer Placeholder 5">
            <a:extLst>
              <a:ext uri="{FF2B5EF4-FFF2-40B4-BE49-F238E27FC236}">
                <a16:creationId xmlns:a16="http://schemas.microsoft.com/office/drawing/2014/main" id="{C9CD93CD-201B-40B6-9C46-49D4A603DE4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C6E1A4C-A35B-443D-B2B5-1577448DC47C}"/>
              </a:ext>
            </a:extLst>
          </p:cNvPr>
          <p:cNvSpPr>
            <a:spLocks noGrp="1"/>
          </p:cNvSpPr>
          <p:nvPr>
            <p:ph type="sldNum" sz="quarter" idx="12"/>
          </p:nvPr>
        </p:nvSpPr>
        <p:spPr/>
        <p:txBody>
          <a:bodyPr/>
          <a:lstStyle/>
          <a:p>
            <a:fld id="{678035EA-EC33-4659-A17C-3AC58055B6FC}" type="slidenum">
              <a:rPr lang="en-CA" smtClean="0"/>
              <a:t>‹#›</a:t>
            </a:fld>
            <a:endParaRPr lang="en-CA"/>
          </a:p>
        </p:txBody>
      </p:sp>
    </p:spTree>
    <p:extLst>
      <p:ext uri="{BB962C8B-B14F-4D97-AF65-F5344CB8AC3E}">
        <p14:creationId xmlns:p14="http://schemas.microsoft.com/office/powerpoint/2010/main" val="3045446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76C4E-BB17-4F0C-BBAF-0A29A73E8364}"/>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BB68E19E-530A-4843-9C7F-4BBC9FB1E5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173ECC-38A9-44C2-B4A2-D33237679E8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A5587D58-8868-4CD6-A280-62C1F76CB0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F6B310C-C70B-4CC2-9E3D-C1C2378D74A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A0F78E26-6742-4AF6-A568-BD282FB2A6B0}"/>
              </a:ext>
            </a:extLst>
          </p:cNvPr>
          <p:cNvSpPr>
            <a:spLocks noGrp="1"/>
          </p:cNvSpPr>
          <p:nvPr>
            <p:ph type="dt" sz="half" idx="10"/>
          </p:nvPr>
        </p:nvSpPr>
        <p:spPr/>
        <p:txBody>
          <a:bodyPr/>
          <a:lstStyle/>
          <a:p>
            <a:fld id="{201633E9-FFCD-4690-9BC9-441C5B973297}" type="datetimeFigureOut">
              <a:rPr lang="en-CA" smtClean="0"/>
              <a:t>2020-03-07</a:t>
            </a:fld>
            <a:endParaRPr lang="en-CA"/>
          </a:p>
        </p:txBody>
      </p:sp>
      <p:sp>
        <p:nvSpPr>
          <p:cNvPr id="8" name="Footer Placeholder 7">
            <a:extLst>
              <a:ext uri="{FF2B5EF4-FFF2-40B4-BE49-F238E27FC236}">
                <a16:creationId xmlns:a16="http://schemas.microsoft.com/office/drawing/2014/main" id="{26AB8F93-59E2-4763-B078-CBE9565022BA}"/>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B7F100F7-30B3-43F2-82E8-C32E17F3F2C7}"/>
              </a:ext>
            </a:extLst>
          </p:cNvPr>
          <p:cNvSpPr>
            <a:spLocks noGrp="1"/>
          </p:cNvSpPr>
          <p:nvPr>
            <p:ph type="sldNum" sz="quarter" idx="12"/>
          </p:nvPr>
        </p:nvSpPr>
        <p:spPr/>
        <p:txBody>
          <a:bodyPr/>
          <a:lstStyle/>
          <a:p>
            <a:fld id="{678035EA-EC33-4659-A17C-3AC58055B6FC}" type="slidenum">
              <a:rPr lang="en-CA" smtClean="0"/>
              <a:t>‹#›</a:t>
            </a:fld>
            <a:endParaRPr lang="en-CA"/>
          </a:p>
        </p:txBody>
      </p:sp>
    </p:spTree>
    <p:extLst>
      <p:ext uri="{BB962C8B-B14F-4D97-AF65-F5344CB8AC3E}">
        <p14:creationId xmlns:p14="http://schemas.microsoft.com/office/powerpoint/2010/main" val="3497466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D8CED-3EEF-45AA-B7CA-F50C50B1AB06}"/>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2A06F2AE-6CBC-4F45-98BD-D552F7DF2413}"/>
              </a:ext>
            </a:extLst>
          </p:cNvPr>
          <p:cNvSpPr>
            <a:spLocks noGrp="1"/>
          </p:cNvSpPr>
          <p:nvPr>
            <p:ph type="dt" sz="half" idx="10"/>
          </p:nvPr>
        </p:nvSpPr>
        <p:spPr/>
        <p:txBody>
          <a:bodyPr/>
          <a:lstStyle/>
          <a:p>
            <a:fld id="{201633E9-FFCD-4690-9BC9-441C5B973297}" type="datetimeFigureOut">
              <a:rPr lang="en-CA" smtClean="0"/>
              <a:t>2020-03-07</a:t>
            </a:fld>
            <a:endParaRPr lang="en-CA"/>
          </a:p>
        </p:txBody>
      </p:sp>
      <p:sp>
        <p:nvSpPr>
          <p:cNvPr id="4" name="Footer Placeholder 3">
            <a:extLst>
              <a:ext uri="{FF2B5EF4-FFF2-40B4-BE49-F238E27FC236}">
                <a16:creationId xmlns:a16="http://schemas.microsoft.com/office/drawing/2014/main" id="{5C0EECBD-7FC1-48A3-9AA9-2E9233A0F2DE}"/>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55D66D9B-562B-4133-93F1-FC13789A9F56}"/>
              </a:ext>
            </a:extLst>
          </p:cNvPr>
          <p:cNvSpPr>
            <a:spLocks noGrp="1"/>
          </p:cNvSpPr>
          <p:nvPr>
            <p:ph type="sldNum" sz="quarter" idx="12"/>
          </p:nvPr>
        </p:nvSpPr>
        <p:spPr/>
        <p:txBody>
          <a:bodyPr/>
          <a:lstStyle/>
          <a:p>
            <a:fld id="{678035EA-EC33-4659-A17C-3AC58055B6FC}" type="slidenum">
              <a:rPr lang="en-CA" smtClean="0"/>
              <a:t>‹#›</a:t>
            </a:fld>
            <a:endParaRPr lang="en-CA"/>
          </a:p>
        </p:txBody>
      </p:sp>
    </p:spTree>
    <p:extLst>
      <p:ext uri="{BB962C8B-B14F-4D97-AF65-F5344CB8AC3E}">
        <p14:creationId xmlns:p14="http://schemas.microsoft.com/office/powerpoint/2010/main" val="1750993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5F8DBB-C000-444A-BAD0-041B65B4AFDA}"/>
              </a:ext>
            </a:extLst>
          </p:cNvPr>
          <p:cNvSpPr>
            <a:spLocks noGrp="1"/>
          </p:cNvSpPr>
          <p:nvPr>
            <p:ph type="dt" sz="half" idx="10"/>
          </p:nvPr>
        </p:nvSpPr>
        <p:spPr/>
        <p:txBody>
          <a:bodyPr/>
          <a:lstStyle/>
          <a:p>
            <a:fld id="{201633E9-FFCD-4690-9BC9-441C5B973297}" type="datetimeFigureOut">
              <a:rPr lang="en-CA" smtClean="0"/>
              <a:t>2020-03-07</a:t>
            </a:fld>
            <a:endParaRPr lang="en-CA"/>
          </a:p>
        </p:txBody>
      </p:sp>
      <p:sp>
        <p:nvSpPr>
          <p:cNvPr id="3" name="Footer Placeholder 2">
            <a:extLst>
              <a:ext uri="{FF2B5EF4-FFF2-40B4-BE49-F238E27FC236}">
                <a16:creationId xmlns:a16="http://schemas.microsoft.com/office/drawing/2014/main" id="{7C9B0687-9722-40F3-B64B-1691D12E6822}"/>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F38237A9-6D67-4EC1-9E1C-465F56AC4C3E}"/>
              </a:ext>
            </a:extLst>
          </p:cNvPr>
          <p:cNvSpPr>
            <a:spLocks noGrp="1"/>
          </p:cNvSpPr>
          <p:nvPr>
            <p:ph type="sldNum" sz="quarter" idx="12"/>
          </p:nvPr>
        </p:nvSpPr>
        <p:spPr/>
        <p:txBody>
          <a:bodyPr/>
          <a:lstStyle/>
          <a:p>
            <a:fld id="{678035EA-EC33-4659-A17C-3AC58055B6FC}" type="slidenum">
              <a:rPr lang="en-CA" smtClean="0"/>
              <a:t>‹#›</a:t>
            </a:fld>
            <a:endParaRPr lang="en-CA"/>
          </a:p>
        </p:txBody>
      </p:sp>
    </p:spTree>
    <p:extLst>
      <p:ext uri="{BB962C8B-B14F-4D97-AF65-F5344CB8AC3E}">
        <p14:creationId xmlns:p14="http://schemas.microsoft.com/office/powerpoint/2010/main" val="331290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BABBF-9D81-4A4C-955C-D628483990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C3451AF8-4ED0-43C0-817C-A398C505EE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5E4A42BF-CE6C-4493-AFE6-2D6F1DF8B6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5CF1C76-26D0-4E17-9A4C-0F6A48FBE145}"/>
              </a:ext>
            </a:extLst>
          </p:cNvPr>
          <p:cNvSpPr>
            <a:spLocks noGrp="1"/>
          </p:cNvSpPr>
          <p:nvPr>
            <p:ph type="dt" sz="half" idx="10"/>
          </p:nvPr>
        </p:nvSpPr>
        <p:spPr/>
        <p:txBody>
          <a:bodyPr/>
          <a:lstStyle/>
          <a:p>
            <a:fld id="{201633E9-FFCD-4690-9BC9-441C5B973297}" type="datetimeFigureOut">
              <a:rPr lang="en-CA" smtClean="0"/>
              <a:t>2020-03-07</a:t>
            </a:fld>
            <a:endParaRPr lang="en-CA"/>
          </a:p>
        </p:txBody>
      </p:sp>
      <p:sp>
        <p:nvSpPr>
          <p:cNvPr id="6" name="Footer Placeholder 5">
            <a:extLst>
              <a:ext uri="{FF2B5EF4-FFF2-40B4-BE49-F238E27FC236}">
                <a16:creationId xmlns:a16="http://schemas.microsoft.com/office/drawing/2014/main" id="{0DC9D609-8C1A-4CF6-BE67-7983438C13B9}"/>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5A24229-AAC2-46EA-8A58-FBAB751B55F8}"/>
              </a:ext>
            </a:extLst>
          </p:cNvPr>
          <p:cNvSpPr>
            <a:spLocks noGrp="1"/>
          </p:cNvSpPr>
          <p:nvPr>
            <p:ph type="sldNum" sz="quarter" idx="12"/>
          </p:nvPr>
        </p:nvSpPr>
        <p:spPr/>
        <p:txBody>
          <a:bodyPr/>
          <a:lstStyle/>
          <a:p>
            <a:fld id="{678035EA-EC33-4659-A17C-3AC58055B6FC}" type="slidenum">
              <a:rPr lang="en-CA" smtClean="0"/>
              <a:t>‹#›</a:t>
            </a:fld>
            <a:endParaRPr lang="en-CA"/>
          </a:p>
        </p:txBody>
      </p:sp>
    </p:spTree>
    <p:extLst>
      <p:ext uri="{BB962C8B-B14F-4D97-AF65-F5344CB8AC3E}">
        <p14:creationId xmlns:p14="http://schemas.microsoft.com/office/powerpoint/2010/main" val="3634433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2CB20-AC9A-4F85-A626-21F8A6ED0E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7E7D8F0C-6357-45DA-AFA3-10B131C98F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D3414AE8-FC02-435B-BBC9-41D60EDD65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7C6BDCD-1A8C-42D6-8C16-A3B37D04F86E}"/>
              </a:ext>
            </a:extLst>
          </p:cNvPr>
          <p:cNvSpPr>
            <a:spLocks noGrp="1"/>
          </p:cNvSpPr>
          <p:nvPr>
            <p:ph type="dt" sz="half" idx="10"/>
          </p:nvPr>
        </p:nvSpPr>
        <p:spPr/>
        <p:txBody>
          <a:bodyPr/>
          <a:lstStyle/>
          <a:p>
            <a:fld id="{201633E9-FFCD-4690-9BC9-441C5B973297}" type="datetimeFigureOut">
              <a:rPr lang="en-CA" smtClean="0"/>
              <a:t>2020-03-07</a:t>
            </a:fld>
            <a:endParaRPr lang="en-CA"/>
          </a:p>
        </p:txBody>
      </p:sp>
      <p:sp>
        <p:nvSpPr>
          <p:cNvPr id="6" name="Footer Placeholder 5">
            <a:extLst>
              <a:ext uri="{FF2B5EF4-FFF2-40B4-BE49-F238E27FC236}">
                <a16:creationId xmlns:a16="http://schemas.microsoft.com/office/drawing/2014/main" id="{BA9B69C6-8676-43C6-B61B-4E9AD5E201E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93D13FC-CBF9-47EA-A1EC-4F6775DB7DAD}"/>
              </a:ext>
            </a:extLst>
          </p:cNvPr>
          <p:cNvSpPr>
            <a:spLocks noGrp="1"/>
          </p:cNvSpPr>
          <p:nvPr>
            <p:ph type="sldNum" sz="quarter" idx="12"/>
          </p:nvPr>
        </p:nvSpPr>
        <p:spPr/>
        <p:txBody>
          <a:bodyPr/>
          <a:lstStyle/>
          <a:p>
            <a:fld id="{678035EA-EC33-4659-A17C-3AC58055B6FC}" type="slidenum">
              <a:rPr lang="en-CA" smtClean="0"/>
              <a:t>‹#›</a:t>
            </a:fld>
            <a:endParaRPr lang="en-CA"/>
          </a:p>
        </p:txBody>
      </p:sp>
    </p:spTree>
    <p:extLst>
      <p:ext uri="{BB962C8B-B14F-4D97-AF65-F5344CB8AC3E}">
        <p14:creationId xmlns:p14="http://schemas.microsoft.com/office/powerpoint/2010/main" val="1531512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6B5871-A735-4D7B-A01C-1862B7A518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C6F9DCD-B82B-4311-8E86-11201F8F33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23FA8F8-5ED4-47DE-A0D4-E139221096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1633E9-FFCD-4690-9BC9-441C5B973297}" type="datetimeFigureOut">
              <a:rPr lang="en-CA" smtClean="0"/>
              <a:t>2020-03-07</a:t>
            </a:fld>
            <a:endParaRPr lang="en-CA"/>
          </a:p>
        </p:txBody>
      </p:sp>
      <p:sp>
        <p:nvSpPr>
          <p:cNvPr id="5" name="Footer Placeholder 4">
            <a:extLst>
              <a:ext uri="{FF2B5EF4-FFF2-40B4-BE49-F238E27FC236}">
                <a16:creationId xmlns:a16="http://schemas.microsoft.com/office/drawing/2014/main" id="{A9470423-EA2B-47DC-AF50-D981C98550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BFEECF28-D703-4C80-A1D8-210363DC5B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8035EA-EC33-4659-A17C-3AC58055B6FC}" type="slidenum">
              <a:rPr lang="en-CA" smtClean="0"/>
              <a:t>‹#›</a:t>
            </a:fld>
            <a:endParaRPr lang="en-CA"/>
          </a:p>
        </p:txBody>
      </p:sp>
    </p:spTree>
    <p:extLst>
      <p:ext uri="{BB962C8B-B14F-4D97-AF65-F5344CB8AC3E}">
        <p14:creationId xmlns:p14="http://schemas.microsoft.com/office/powerpoint/2010/main" val="5361839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6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6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7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8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Hive">
            <a:extLst>
              <a:ext uri="{FF2B5EF4-FFF2-40B4-BE49-F238E27FC236}">
                <a16:creationId xmlns:a16="http://schemas.microsoft.com/office/drawing/2014/main" id="{6FD844DE-D71C-470A-AFE5-019A6EBD48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477" y="1453124"/>
            <a:ext cx="5368406" cy="483323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3EA1D2B-C60A-45EB-97AE-396795A630F0}"/>
              </a:ext>
            </a:extLst>
          </p:cNvPr>
          <p:cNvPicPr>
            <a:picLocks noChangeAspect="1"/>
          </p:cNvPicPr>
          <p:nvPr/>
        </p:nvPicPr>
        <p:blipFill>
          <a:blip r:embed="rId4"/>
          <a:stretch>
            <a:fillRect/>
          </a:stretch>
        </p:blipFill>
        <p:spPr>
          <a:xfrm>
            <a:off x="5034827" y="73980"/>
            <a:ext cx="6950696" cy="3355020"/>
          </a:xfrm>
          <a:prstGeom prst="rect">
            <a:avLst/>
          </a:prstGeom>
        </p:spPr>
      </p:pic>
      <p:sp>
        <p:nvSpPr>
          <p:cNvPr id="2" name="Rectangle 1">
            <a:extLst>
              <a:ext uri="{FF2B5EF4-FFF2-40B4-BE49-F238E27FC236}">
                <a16:creationId xmlns:a16="http://schemas.microsoft.com/office/drawing/2014/main" id="{6E5A50BE-6822-4DC6-84B4-29CD796DBE88}"/>
              </a:ext>
            </a:extLst>
          </p:cNvPr>
          <p:cNvSpPr/>
          <p:nvPr/>
        </p:nvSpPr>
        <p:spPr>
          <a:xfrm>
            <a:off x="5728014" y="6101696"/>
            <a:ext cx="793807" cy="369332"/>
          </a:xfrm>
          <a:prstGeom prst="rect">
            <a:avLst/>
          </a:prstGeom>
        </p:spPr>
        <p:txBody>
          <a:bodyPr wrap="none">
            <a:spAutoFit/>
          </a:bodyPr>
          <a:lstStyle/>
          <a:p>
            <a:r>
              <a:rPr lang="en-CA" b="1" dirty="0">
                <a:solidFill>
                  <a:srgbClr val="FF0000"/>
                </a:solidFill>
                <a:latin typeface="Times New Roman" panose="02020603050405020304" pitchFamily="18" charset="0"/>
                <a:cs typeface="Times New Roman" panose="02020603050405020304" pitchFamily="18" charset="0"/>
              </a:rPr>
              <a:t>Part 2</a:t>
            </a:r>
          </a:p>
        </p:txBody>
      </p:sp>
      <p:sp>
        <p:nvSpPr>
          <p:cNvPr id="5" name="Title 1">
            <a:extLst>
              <a:ext uri="{FF2B5EF4-FFF2-40B4-BE49-F238E27FC236}">
                <a16:creationId xmlns:a16="http://schemas.microsoft.com/office/drawing/2014/main" id="{B3F21B33-BB04-4EEC-B32C-AAEA40B26E06}"/>
              </a:ext>
            </a:extLst>
          </p:cNvPr>
          <p:cNvSpPr txBox="1">
            <a:spLocks/>
          </p:cNvSpPr>
          <p:nvPr/>
        </p:nvSpPr>
        <p:spPr>
          <a:xfrm>
            <a:off x="7371184" y="2701898"/>
            <a:ext cx="4024604" cy="116784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b="1" i="1" dirty="0">
                <a:solidFill>
                  <a:srgbClr val="FF0000"/>
                </a:solidFill>
                <a:latin typeface="Times New Roman" panose="02020603050405020304" pitchFamily="18" charset="0"/>
                <a:cs typeface="Times New Roman" panose="02020603050405020304" pitchFamily="18" charset="0"/>
              </a:rPr>
              <a:t>Hadoop File Formats  </a:t>
            </a:r>
          </a:p>
        </p:txBody>
      </p:sp>
    </p:spTree>
    <p:extLst>
      <p:ext uri="{BB962C8B-B14F-4D97-AF65-F5344CB8AC3E}">
        <p14:creationId xmlns:p14="http://schemas.microsoft.com/office/powerpoint/2010/main" val="1261161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4B3D6E-C80C-4CDD-ADF0-42D435FA842A}"/>
              </a:ext>
            </a:extLst>
          </p:cNvPr>
          <p:cNvPicPr>
            <a:picLocks noChangeAspect="1"/>
          </p:cNvPicPr>
          <p:nvPr/>
        </p:nvPicPr>
        <p:blipFill>
          <a:blip r:embed="rId3"/>
          <a:stretch>
            <a:fillRect/>
          </a:stretch>
        </p:blipFill>
        <p:spPr>
          <a:xfrm>
            <a:off x="0" y="0"/>
            <a:ext cx="12192000" cy="4706096"/>
          </a:xfrm>
          <a:prstGeom prst="rect">
            <a:avLst/>
          </a:prstGeom>
        </p:spPr>
      </p:pic>
      <p:pic>
        <p:nvPicPr>
          <p:cNvPr id="3" name="Picture 2">
            <a:extLst>
              <a:ext uri="{FF2B5EF4-FFF2-40B4-BE49-F238E27FC236}">
                <a16:creationId xmlns:a16="http://schemas.microsoft.com/office/drawing/2014/main" id="{39848841-B2E3-4503-8362-A75C8CA8835C}"/>
              </a:ext>
            </a:extLst>
          </p:cNvPr>
          <p:cNvPicPr>
            <a:picLocks noChangeAspect="1"/>
          </p:cNvPicPr>
          <p:nvPr/>
        </p:nvPicPr>
        <p:blipFill>
          <a:blip r:embed="rId4"/>
          <a:stretch>
            <a:fillRect/>
          </a:stretch>
        </p:blipFill>
        <p:spPr>
          <a:xfrm>
            <a:off x="0" y="4865382"/>
            <a:ext cx="12192000" cy="2105635"/>
          </a:xfrm>
          <a:prstGeom prst="rect">
            <a:avLst/>
          </a:prstGeom>
        </p:spPr>
      </p:pic>
    </p:spTree>
    <p:extLst>
      <p:ext uri="{BB962C8B-B14F-4D97-AF65-F5344CB8AC3E}">
        <p14:creationId xmlns:p14="http://schemas.microsoft.com/office/powerpoint/2010/main" val="1701216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4833FC-B195-441A-8EA0-27672E1817E1}"/>
              </a:ext>
            </a:extLst>
          </p:cNvPr>
          <p:cNvPicPr>
            <a:picLocks noChangeAspect="1"/>
          </p:cNvPicPr>
          <p:nvPr/>
        </p:nvPicPr>
        <p:blipFill>
          <a:blip r:embed="rId3"/>
          <a:stretch>
            <a:fillRect/>
          </a:stretch>
        </p:blipFill>
        <p:spPr>
          <a:xfrm>
            <a:off x="347662" y="3139282"/>
            <a:ext cx="6772275" cy="1790700"/>
          </a:xfrm>
          <a:prstGeom prst="rect">
            <a:avLst/>
          </a:prstGeom>
        </p:spPr>
      </p:pic>
      <p:pic>
        <p:nvPicPr>
          <p:cNvPr id="4" name="Picture 3">
            <a:extLst>
              <a:ext uri="{FF2B5EF4-FFF2-40B4-BE49-F238E27FC236}">
                <a16:creationId xmlns:a16="http://schemas.microsoft.com/office/drawing/2014/main" id="{FF7B8D92-56DB-4C9E-8266-E5A0751DB139}"/>
              </a:ext>
            </a:extLst>
          </p:cNvPr>
          <p:cNvPicPr>
            <a:picLocks noChangeAspect="1"/>
          </p:cNvPicPr>
          <p:nvPr/>
        </p:nvPicPr>
        <p:blipFill>
          <a:blip r:embed="rId4"/>
          <a:stretch>
            <a:fillRect/>
          </a:stretch>
        </p:blipFill>
        <p:spPr>
          <a:xfrm>
            <a:off x="198034" y="1221654"/>
            <a:ext cx="11172825" cy="1533525"/>
          </a:xfrm>
          <a:prstGeom prst="rect">
            <a:avLst/>
          </a:prstGeom>
        </p:spPr>
      </p:pic>
      <p:pic>
        <p:nvPicPr>
          <p:cNvPr id="5" name="Picture 4">
            <a:extLst>
              <a:ext uri="{FF2B5EF4-FFF2-40B4-BE49-F238E27FC236}">
                <a16:creationId xmlns:a16="http://schemas.microsoft.com/office/drawing/2014/main" id="{05DEFB54-D303-4A86-BEAE-96024C9281C1}"/>
              </a:ext>
            </a:extLst>
          </p:cNvPr>
          <p:cNvPicPr>
            <a:picLocks noChangeAspect="1"/>
          </p:cNvPicPr>
          <p:nvPr/>
        </p:nvPicPr>
        <p:blipFill>
          <a:blip r:embed="rId5"/>
          <a:stretch>
            <a:fillRect/>
          </a:stretch>
        </p:blipFill>
        <p:spPr>
          <a:xfrm>
            <a:off x="347662" y="5314085"/>
            <a:ext cx="7610475" cy="295275"/>
          </a:xfrm>
          <a:prstGeom prst="rect">
            <a:avLst/>
          </a:prstGeom>
        </p:spPr>
      </p:pic>
      <p:pic>
        <p:nvPicPr>
          <p:cNvPr id="6" name="Picture 5">
            <a:extLst>
              <a:ext uri="{FF2B5EF4-FFF2-40B4-BE49-F238E27FC236}">
                <a16:creationId xmlns:a16="http://schemas.microsoft.com/office/drawing/2014/main" id="{B6AA302B-DE12-4F16-AF9D-A352098A67A4}"/>
              </a:ext>
            </a:extLst>
          </p:cNvPr>
          <p:cNvPicPr>
            <a:picLocks noChangeAspect="1"/>
          </p:cNvPicPr>
          <p:nvPr/>
        </p:nvPicPr>
        <p:blipFill>
          <a:blip r:embed="rId6"/>
          <a:stretch>
            <a:fillRect/>
          </a:stretch>
        </p:blipFill>
        <p:spPr>
          <a:xfrm>
            <a:off x="347662" y="5863099"/>
            <a:ext cx="4905375" cy="209550"/>
          </a:xfrm>
          <a:prstGeom prst="rect">
            <a:avLst/>
          </a:prstGeom>
        </p:spPr>
      </p:pic>
      <p:sp>
        <p:nvSpPr>
          <p:cNvPr id="2" name="Rectangle 1">
            <a:extLst>
              <a:ext uri="{FF2B5EF4-FFF2-40B4-BE49-F238E27FC236}">
                <a16:creationId xmlns:a16="http://schemas.microsoft.com/office/drawing/2014/main" id="{2B0844EE-B98A-4843-AD9F-B197412369BD}"/>
              </a:ext>
            </a:extLst>
          </p:cNvPr>
          <p:cNvSpPr/>
          <p:nvPr/>
        </p:nvSpPr>
        <p:spPr>
          <a:xfrm>
            <a:off x="347662" y="228613"/>
            <a:ext cx="1042273" cy="523220"/>
          </a:xfrm>
          <a:prstGeom prst="rect">
            <a:avLst/>
          </a:prstGeom>
        </p:spPr>
        <p:txBody>
          <a:bodyPr wrap="none">
            <a:spAutoFit/>
          </a:bodyPr>
          <a:lstStyle/>
          <a:p>
            <a:r>
              <a:rPr lang="en-CA" sz="2800" dirty="0">
                <a:solidFill>
                  <a:srgbClr val="FF0000"/>
                </a:solidFill>
                <a:latin typeface="Times New Roman" panose="02020603050405020304" pitchFamily="18" charset="0"/>
                <a:cs typeface="Times New Roman" panose="02020603050405020304" pitchFamily="18" charset="0"/>
              </a:rPr>
              <a:t>Script</a:t>
            </a:r>
          </a:p>
        </p:txBody>
      </p:sp>
    </p:spTree>
    <p:extLst>
      <p:ext uri="{BB962C8B-B14F-4D97-AF65-F5344CB8AC3E}">
        <p14:creationId xmlns:p14="http://schemas.microsoft.com/office/powerpoint/2010/main" val="1388577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97EC50-58D0-4773-B11D-65E51F8D43E5}"/>
              </a:ext>
            </a:extLst>
          </p:cNvPr>
          <p:cNvPicPr>
            <a:picLocks noChangeAspect="1"/>
          </p:cNvPicPr>
          <p:nvPr/>
        </p:nvPicPr>
        <p:blipFill>
          <a:blip r:embed="rId3"/>
          <a:stretch>
            <a:fillRect/>
          </a:stretch>
        </p:blipFill>
        <p:spPr>
          <a:xfrm>
            <a:off x="105335" y="-1"/>
            <a:ext cx="11261165" cy="6445785"/>
          </a:xfrm>
          <a:prstGeom prst="rect">
            <a:avLst/>
          </a:prstGeom>
        </p:spPr>
      </p:pic>
      <p:pic>
        <p:nvPicPr>
          <p:cNvPr id="3" name="Picture 2">
            <a:extLst>
              <a:ext uri="{FF2B5EF4-FFF2-40B4-BE49-F238E27FC236}">
                <a16:creationId xmlns:a16="http://schemas.microsoft.com/office/drawing/2014/main" id="{727B0682-93BC-4DCD-822A-CEFCEB641876}"/>
              </a:ext>
            </a:extLst>
          </p:cNvPr>
          <p:cNvPicPr>
            <a:picLocks noChangeAspect="1"/>
          </p:cNvPicPr>
          <p:nvPr/>
        </p:nvPicPr>
        <p:blipFill>
          <a:blip r:embed="rId4"/>
          <a:stretch>
            <a:fillRect/>
          </a:stretch>
        </p:blipFill>
        <p:spPr>
          <a:xfrm>
            <a:off x="0" y="6518265"/>
            <a:ext cx="12192000" cy="339735"/>
          </a:xfrm>
          <a:prstGeom prst="rect">
            <a:avLst/>
          </a:prstGeom>
        </p:spPr>
      </p:pic>
    </p:spTree>
    <p:extLst>
      <p:ext uri="{BB962C8B-B14F-4D97-AF65-F5344CB8AC3E}">
        <p14:creationId xmlns:p14="http://schemas.microsoft.com/office/powerpoint/2010/main" val="355827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1D8E84-91A7-40AB-846A-A0EAEB4D9AF3}"/>
              </a:ext>
            </a:extLst>
          </p:cNvPr>
          <p:cNvPicPr>
            <a:picLocks noChangeAspect="1"/>
          </p:cNvPicPr>
          <p:nvPr/>
        </p:nvPicPr>
        <p:blipFill rotWithShape="1">
          <a:blip r:embed="rId2"/>
          <a:srcRect b="2133"/>
          <a:stretch/>
        </p:blipFill>
        <p:spPr>
          <a:xfrm>
            <a:off x="0" y="562575"/>
            <a:ext cx="12192000" cy="3547309"/>
          </a:xfrm>
          <a:prstGeom prst="rect">
            <a:avLst/>
          </a:prstGeom>
        </p:spPr>
      </p:pic>
    </p:spTree>
    <p:extLst>
      <p:ext uri="{BB962C8B-B14F-4D97-AF65-F5344CB8AC3E}">
        <p14:creationId xmlns:p14="http://schemas.microsoft.com/office/powerpoint/2010/main" val="38466192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C77680-7691-4737-960B-A6D8DD89A1C9}"/>
              </a:ext>
            </a:extLst>
          </p:cNvPr>
          <p:cNvPicPr>
            <a:picLocks noChangeAspect="1"/>
          </p:cNvPicPr>
          <p:nvPr/>
        </p:nvPicPr>
        <p:blipFill>
          <a:blip r:embed="rId2"/>
          <a:stretch>
            <a:fillRect/>
          </a:stretch>
        </p:blipFill>
        <p:spPr>
          <a:xfrm>
            <a:off x="0" y="1043429"/>
            <a:ext cx="12192000" cy="4771142"/>
          </a:xfrm>
          <a:prstGeom prst="rect">
            <a:avLst/>
          </a:prstGeom>
        </p:spPr>
      </p:pic>
    </p:spTree>
    <p:extLst>
      <p:ext uri="{BB962C8B-B14F-4D97-AF65-F5344CB8AC3E}">
        <p14:creationId xmlns:p14="http://schemas.microsoft.com/office/powerpoint/2010/main" val="1728243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EC57DA-462B-476E-986E-191FDBD5479C}"/>
              </a:ext>
            </a:extLst>
          </p:cNvPr>
          <p:cNvPicPr>
            <a:picLocks noChangeAspect="1"/>
          </p:cNvPicPr>
          <p:nvPr/>
        </p:nvPicPr>
        <p:blipFill>
          <a:blip r:embed="rId2"/>
          <a:stretch>
            <a:fillRect/>
          </a:stretch>
        </p:blipFill>
        <p:spPr>
          <a:xfrm>
            <a:off x="108284" y="115478"/>
            <a:ext cx="12192000" cy="2993507"/>
          </a:xfrm>
          <a:prstGeom prst="rect">
            <a:avLst/>
          </a:prstGeom>
        </p:spPr>
      </p:pic>
    </p:spTree>
    <p:extLst>
      <p:ext uri="{BB962C8B-B14F-4D97-AF65-F5344CB8AC3E}">
        <p14:creationId xmlns:p14="http://schemas.microsoft.com/office/powerpoint/2010/main" val="39462340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C28B29-8E23-4261-999D-9B18A4B9AB61}"/>
              </a:ext>
            </a:extLst>
          </p:cNvPr>
          <p:cNvPicPr>
            <a:picLocks noChangeAspect="1"/>
          </p:cNvPicPr>
          <p:nvPr/>
        </p:nvPicPr>
        <p:blipFill>
          <a:blip r:embed="rId2"/>
          <a:stretch>
            <a:fillRect/>
          </a:stretch>
        </p:blipFill>
        <p:spPr>
          <a:xfrm>
            <a:off x="0" y="130378"/>
            <a:ext cx="12192000" cy="6597243"/>
          </a:xfrm>
          <a:prstGeom prst="rect">
            <a:avLst/>
          </a:prstGeom>
        </p:spPr>
      </p:pic>
    </p:spTree>
    <p:extLst>
      <p:ext uri="{BB962C8B-B14F-4D97-AF65-F5344CB8AC3E}">
        <p14:creationId xmlns:p14="http://schemas.microsoft.com/office/powerpoint/2010/main" val="1471199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6605" y="26286"/>
            <a:ext cx="7886700" cy="861830"/>
          </a:xfrm>
        </p:spPr>
        <p:txBody>
          <a:bodyPr>
            <a:normAutofit fontScale="90000"/>
          </a:bodyPr>
          <a:lstStyle/>
          <a:p>
            <a:pPr algn="ct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Advance Hive</a:t>
            </a:r>
          </a:p>
        </p:txBody>
      </p:sp>
      <p:pic>
        <p:nvPicPr>
          <p:cNvPr id="5" name="Picture 4">
            <a:extLst>
              <a:ext uri="{FF2B5EF4-FFF2-40B4-BE49-F238E27FC236}">
                <a16:creationId xmlns:a16="http://schemas.microsoft.com/office/drawing/2014/main" id="{61396B08-01E9-4F7E-A145-F29D13ACE343}"/>
              </a:ext>
            </a:extLst>
          </p:cNvPr>
          <p:cNvPicPr>
            <a:picLocks noChangeAspect="1"/>
          </p:cNvPicPr>
          <p:nvPr/>
        </p:nvPicPr>
        <p:blipFill rotWithShape="1">
          <a:blip r:embed="rId2"/>
          <a:srcRect l="1774" t="3900" r="47152"/>
          <a:stretch/>
        </p:blipFill>
        <p:spPr>
          <a:xfrm>
            <a:off x="4196862" y="1868087"/>
            <a:ext cx="4642338" cy="4057014"/>
          </a:xfrm>
          <a:prstGeom prst="rect">
            <a:avLst/>
          </a:prstGeom>
        </p:spPr>
      </p:pic>
    </p:spTree>
    <p:extLst>
      <p:ext uri="{BB962C8B-B14F-4D97-AF65-F5344CB8AC3E}">
        <p14:creationId xmlns:p14="http://schemas.microsoft.com/office/powerpoint/2010/main" val="542325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1E9BB0-AA29-469C-B930-28A5673922B7}"/>
              </a:ext>
            </a:extLst>
          </p:cNvPr>
          <p:cNvPicPr>
            <a:picLocks noChangeAspect="1"/>
          </p:cNvPicPr>
          <p:nvPr/>
        </p:nvPicPr>
        <p:blipFill>
          <a:blip r:embed="rId2"/>
          <a:stretch>
            <a:fillRect/>
          </a:stretch>
        </p:blipFill>
        <p:spPr>
          <a:xfrm>
            <a:off x="1524000" y="442006"/>
            <a:ext cx="9144000" cy="5973988"/>
          </a:xfrm>
          <a:prstGeom prst="rect">
            <a:avLst/>
          </a:prstGeom>
        </p:spPr>
      </p:pic>
    </p:spTree>
    <p:extLst>
      <p:ext uri="{BB962C8B-B14F-4D97-AF65-F5344CB8AC3E}">
        <p14:creationId xmlns:p14="http://schemas.microsoft.com/office/powerpoint/2010/main" val="1643520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7E5EFA-AF7D-4B6C-BCDE-6A85B3315090}"/>
              </a:ext>
            </a:extLst>
          </p:cNvPr>
          <p:cNvPicPr>
            <a:picLocks noChangeAspect="1"/>
          </p:cNvPicPr>
          <p:nvPr/>
        </p:nvPicPr>
        <p:blipFill>
          <a:blip r:embed="rId3"/>
          <a:stretch>
            <a:fillRect/>
          </a:stretch>
        </p:blipFill>
        <p:spPr>
          <a:xfrm>
            <a:off x="1524000" y="973971"/>
            <a:ext cx="9144000" cy="4910059"/>
          </a:xfrm>
          <a:prstGeom prst="rect">
            <a:avLst/>
          </a:prstGeom>
        </p:spPr>
      </p:pic>
    </p:spTree>
    <p:extLst>
      <p:ext uri="{BB962C8B-B14F-4D97-AF65-F5344CB8AC3E}">
        <p14:creationId xmlns:p14="http://schemas.microsoft.com/office/powerpoint/2010/main" val="2159759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F72C31-2778-4F9B-9699-B62403634D33}"/>
              </a:ext>
            </a:extLst>
          </p:cNvPr>
          <p:cNvPicPr>
            <a:picLocks noChangeAspect="1"/>
          </p:cNvPicPr>
          <p:nvPr/>
        </p:nvPicPr>
        <p:blipFill>
          <a:blip r:embed="rId3"/>
          <a:stretch>
            <a:fillRect/>
          </a:stretch>
        </p:blipFill>
        <p:spPr>
          <a:xfrm>
            <a:off x="0" y="668302"/>
            <a:ext cx="12192000" cy="5521395"/>
          </a:xfrm>
          <a:prstGeom prst="rect">
            <a:avLst/>
          </a:prstGeom>
        </p:spPr>
      </p:pic>
      <p:sp>
        <p:nvSpPr>
          <p:cNvPr id="2" name="Rectangle 1">
            <a:extLst>
              <a:ext uri="{FF2B5EF4-FFF2-40B4-BE49-F238E27FC236}">
                <a16:creationId xmlns:a16="http://schemas.microsoft.com/office/drawing/2014/main" id="{54235EC1-2F64-4394-9D2F-24F5C2026EA2}"/>
              </a:ext>
            </a:extLst>
          </p:cNvPr>
          <p:cNvSpPr/>
          <p:nvPr/>
        </p:nvSpPr>
        <p:spPr>
          <a:xfrm>
            <a:off x="173824" y="119169"/>
            <a:ext cx="1968809" cy="523220"/>
          </a:xfrm>
          <a:prstGeom prst="rect">
            <a:avLst/>
          </a:prstGeom>
        </p:spPr>
        <p:txBody>
          <a:bodyPr wrap="none">
            <a:spAutoFit/>
          </a:bodyPr>
          <a:lstStyle/>
          <a:p>
            <a:r>
              <a:rPr lang="en-CA" sz="2800" b="1" dirty="0">
                <a:solidFill>
                  <a:srgbClr val="FF0000"/>
                </a:solidFill>
                <a:latin typeface="Times New Roman" panose="02020603050405020304" pitchFamily="18" charset="0"/>
                <a:cs typeface="Times New Roman" panose="02020603050405020304" pitchFamily="18" charset="0"/>
              </a:rPr>
              <a:t>Collections </a:t>
            </a:r>
          </a:p>
        </p:txBody>
      </p:sp>
      <p:sp>
        <p:nvSpPr>
          <p:cNvPr id="4" name="Rectangle 3">
            <a:extLst>
              <a:ext uri="{FF2B5EF4-FFF2-40B4-BE49-F238E27FC236}">
                <a16:creationId xmlns:a16="http://schemas.microsoft.com/office/drawing/2014/main" id="{917019B7-4481-43BB-9404-52102788E759}"/>
              </a:ext>
            </a:extLst>
          </p:cNvPr>
          <p:cNvSpPr/>
          <p:nvPr/>
        </p:nvSpPr>
        <p:spPr>
          <a:xfrm>
            <a:off x="0" y="6369498"/>
            <a:ext cx="7148880" cy="369332"/>
          </a:xfrm>
          <a:prstGeom prst="rect">
            <a:avLst/>
          </a:prstGeom>
        </p:spPr>
        <p:txBody>
          <a:bodyPr wrap="none">
            <a:spAutoFit/>
          </a:bodyPr>
          <a:lstStyle/>
          <a:p>
            <a:r>
              <a:rPr lang="en-CA" dirty="0">
                <a:solidFill>
                  <a:srgbClr val="FF0000"/>
                </a:solidFill>
                <a:latin typeface="Times New Roman" panose="02020603050405020304" pitchFamily="18" charset="0"/>
                <a:cs typeface="Times New Roman" panose="02020603050405020304" pitchFamily="18" charset="0"/>
              </a:rPr>
              <a:t>Means collection of data for certain column . </a:t>
            </a:r>
            <a:r>
              <a:rPr lang="en-CA" dirty="0">
                <a:solidFill>
                  <a:srgbClr val="FF0000"/>
                </a:solidFill>
              </a:rPr>
              <a:t>It could be list (list of value)..</a:t>
            </a:r>
            <a:r>
              <a:rPr lang="en-CA" dirty="0">
                <a:solidFill>
                  <a:srgbClr val="FF0000"/>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577344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AC9084-642F-4173-8BC8-7AA84D98A6EE}"/>
              </a:ext>
            </a:extLst>
          </p:cNvPr>
          <p:cNvPicPr>
            <a:picLocks noChangeAspect="1"/>
          </p:cNvPicPr>
          <p:nvPr/>
        </p:nvPicPr>
        <p:blipFill>
          <a:blip r:embed="rId3"/>
          <a:stretch>
            <a:fillRect/>
          </a:stretch>
        </p:blipFill>
        <p:spPr>
          <a:xfrm>
            <a:off x="1524000" y="1160297"/>
            <a:ext cx="9144000" cy="4537407"/>
          </a:xfrm>
          <a:prstGeom prst="rect">
            <a:avLst/>
          </a:prstGeom>
        </p:spPr>
      </p:pic>
      <p:sp>
        <p:nvSpPr>
          <p:cNvPr id="3" name="Rectangle 2">
            <a:extLst>
              <a:ext uri="{FF2B5EF4-FFF2-40B4-BE49-F238E27FC236}">
                <a16:creationId xmlns:a16="http://schemas.microsoft.com/office/drawing/2014/main" id="{963BDAC8-D2E7-4CE0-ADB0-983B996A12EC}"/>
              </a:ext>
            </a:extLst>
          </p:cNvPr>
          <p:cNvSpPr/>
          <p:nvPr/>
        </p:nvSpPr>
        <p:spPr>
          <a:xfrm>
            <a:off x="1700645" y="248335"/>
            <a:ext cx="8717973" cy="369332"/>
          </a:xfrm>
          <a:prstGeom prst="rect">
            <a:avLst/>
          </a:prstGeom>
        </p:spPr>
        <p:txBody>
          <a:bodyPr wrap="square">
            <a:spAutoFit/>
          </a:bodyPr>
          <a:lstStyle/>
          <a:p>
            <a:pPr defTabSz="457200">
              <a:defRPr/>
            </a:pPr>
            <a:r>
              <a:rPr lang="en-CA" dirty="0">
                <a:solidFill>
                  <a:srgbClr val="FF0000"/>
                </a:solidFill>
                <a:latin typeface="Times New Roman" panose="02020603050405020304" pitchFamily="18" charset="0"/>
                <a:cs typeface="Times New Roman" panose="02020603050405020304" pitchFamily="18" charset="0"/>
              </a:rPr>
              <a:t>Objective :I wish Get the total amount of sales per payment type and store it in the table</a:t>
            </a:r>
          </a:p>
        </p:txBody>
      </p:sp>
    </p:spTree>
    <p:extLst>
      <p:ext uri="{BB962C8B-B14F-4D97-AF65-F5344CB8AC3E}">
        <p14:creationId xmlns:p14="http://schemas.microsoft.com/office/powerpoint/2010/main" val="4118214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3C7ECF-61C3-4A88-9799-216599F2A74F}"/>
              </a:ext>
            </a:extLst>
          </p:cNvPr>
          <p:cNvPicPr>
            <a:picLocks noChangeAspect="1"/>
          </p:cNvPicPr>
          <p:nvPr/>
        </p:nvPicPr>
        <p:blipFill>
          <a:blip r:embed="rId2"/>
          <a:stretch>
            <a:fillRect/>
          </a:stretch>
        </p:blipFill>
        <p:spPr>
          <a:xfrm>
            <a:off x="1524000" y="151952"/>
            <a:ext cx="9144000" cy="4392788"/>
          </a:xfrm>
          <a:prstGeom prst="rect">
            <a:avLst/>
          </a:prstGeom>
        </p:spPr>
      </p:pic>
      <p:pic>
        <p:nvPicPr>
          <p:cNvPr id="3" name="Picture 2">
            <a:extLst>
              <a:ext uri="{FF2B5EF4-FFF2-40B4-BE49-F238E27FC236}">
                <a16:creationId xmlns:a16="http://schemas.microsoft.com/office/drawing/2014/main" id="{22829ECB-A0CD-4607-A370-A693C1B36046}"/>
              </a:ext>
            </a:extLst>
          </p:cNvPr>
          <p:cNvPicPr>
            <a:picLocks noChangeAspect="1"/>
          </p:cNvPicPr>
          <p:nvPr/>
        </p:nvPicPr>
        <p:blipFill>
          <a:blip r:embed="rId3"/>
          <a:stretch>
            <a:fillRect/>
          </a:stretch>
        </p:blipFill>
        <p:spPr>
          <a:xfrm>
            <a:off x="3086100" y="4753424"/>
            <a:ext cx="4648200" cy="1952625"/>
          </a:xfrm>
          <a:prstGeom prst="rect">
            <a:avLst/>
          </a:prstGeom>
        </p:spPr>
      </p:pic>
    </p:spTree>
    <p:extLst>
      <p:ext uri="{BB962C8B-B14F-4D97-AF65-F5344CB8AC3E}">
        <p14:creationId xmlns:p14="http://schemas.microsoft.com/office/powerpoint/2010/main" val="42300361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B00ABA-D59A-4571-AE96-F8AF997892CE}"/>
              </a:ext>
            </a:extLst>
          </p:cNvPr>
          <p:cNvPicPr>
            <a:picLocks noChangeAspect="1"/>
          </p:cNvPicPr>
          <p:nvPr/>
        </p:nvPicPr>
        <p:blipFill>
          <a:blip r:embed="rId3"/>
          <a:stretch>
            <a:fillRect/>
          </a:stretch>
        </p:blipFill>
        <p:spPr>
          <a:xfrm>
            <a:off x="1524000" y="379789"/>
            <a:ext cx="7616538" cy="978271"/>
          </a:xfrm>
          <a:prstGeom prst="rect">
            <a:avLst/>
          </a:prstGeom>
        </p:spPr>
      </p:pic>
      <p:pic>
        <p:nvPicPr>
          <p:cNvPr id="4" name="Picture 3">
            <a:extLst>
              <a:ext uri="{FF2B5EF4-FFF2-40B4-BE49-F238E27FC236}">
                <a16:creationId xmlns:a16="http://schemas.microsoft.com/office/drawing/2014/main" id="{C8F341E2-38DE-425C-B83F-B062E46A7E1D}"/>
              </a:ext>
            </a:extLst>
          </p:cNvPr>
          <p:cNvPicPr>
            <a:picLocks noChangeAspect="1"/>
          </p:cNvPicPr>
          <p:nvPr/>
        </p:nvPicPr>
        <p:blipFill>
          <a:blip r:embed="rId4"/>
          <a:stretch>
            <a:fillRect/>
          </a:stretch>
        </p:blipFill>
        <p:spPr>
          <a:xfrm>
            <a:off x="1524001" y="1538929"/>
            <a:ext cx="7397589" cy="3438316"/>
          </a:xfrm>
          <a:prstGeom prst="rect">
            <a:avLst/>
          </a:prstGeom>
        </p:spPr>
      </p:pic>
      <p:pic>
        <p:nvPicPr>
          <p:cNvPr id="5" name="Picture 4">
            <a:extLst>
              <a:ext uri="{FF2B5EF4-FFF2-40B4-BE49-F238E27FC236}">
                <a16:creationId xmlns:a16="http://schemas.microsoft.com/office/drawing/2014/main" id="{9078361D-5183-41A0-996F-30ABF25057FC}"/>
              </a:ext>
            </a:extLst>
          </p:cNvPr>
          <p:cNvPicPr>
            <a:picLocks noChangeAspect="1"/>
          </p:cNvPicPr>
          <p:nvPr/>
        </p:nvPicPr>
        <p:blipFill>
          <a:blip r:embed="rId5"/>
          <a:stretch>
            <a:fillRect/>
          </a:stretch>
        </p:blipFill>
        <p:spPr>
          <a:xfrm>
            <a:off x="1524000" y="5081502"/>
            <a:ext cx="9144000" cy="1685726"/>
          </a:xfrm>
          <a:prstGeom prst="rect">
            <a:avLst/>
          </a:prstGeom>
        </p:spPr>
      </p:pic>
    </p:spTree>
    <p:extLst>
      <p:ext uri="{BB962C8B-B14F-4D97-AF65-F5344CB8AC3E}">
        <p14:creationId xmlns:p14="http://schemas.microsoft.com/office/powerpoint/2010/main" val="18225903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C66C76-C99A-4FB0-B6AD-799E38C1F278}"/>
              </a:ext>
            </a:extLst>
          </p:cNvPr>
          <p:cNvPicPr>
            <a:picLocks noChangeAspect="1"/>
          </p:cNvPicPr>
          <p:nvPr/>
        </p:nvPicPr>
        <p:blipFill>
          <a:blip r:embed="rId2"/>
          <a:stretch>
            <a:fillRect/>
          </a:stretch>
        </p:blipFill>
        <p:spPr>
          <a:xfrm>
            <a:off x="264664" y="472481"/>
            <a:ext cx="11758787" cy="4476591"/>
          </a:xfrm>
          <a:prstGeom prst="rect">
            <a:avLst/>
          </a:prstGeom>
        </p:spPr>
      </p:pic>
    </p:spTree>
    <p:extLst>
      <p:ext uri="{BB962C8B-B14F-4D97-AF65-F5344CB8AC3E}">
        <p14:creationId xmlns:p14="http://schemas.microsoft.com/office/powerpoint/2010/main" val="3547112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50D5E0-D86C-48F7-A46E-53543C9176B7}"/>
              </a:ext>
            </a:extLst>
          </p:cNvPr>
          <p:cNvPicPr>
            <a:picLocks noChangeAspect="1"/>
          </p:cNvPicPr>
          <p:nvPr/>
        </p:nvPicPr>
        <p:blipFill>
          <a:blip r:embed="rId2"/>
          <a:stretch>
            <a:fillRect/>
          </a:stretch>
        </p:blipFill>
        <p:spPr>
          <a:xfrm>
            <a:off x="117230" y="129655"/>
            <a:ext cx="11845939" cy="6361580"/>
          </a:xfrm>
          <a:prstGeom prst="rect">
            <a:avLst/>
          </a:prstGeom>
        </p:spPr>
      </p:pic>
    </p:spTree>
    <p:extLst>
      <p:ext uri="{BB962C8B-B14F-4D97-AF65-F5344CB8AC3E}">
        <p14:creationId xmlns:p14="http://schemas.microsoft.com/office/powerpoint/2010/main" val="3469749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4B120F-F443-4A50-A1D7-5122971C238B}"/>
              </a:ext>
            </a:extLst>
          </p:cNvPr>
          <p:cNvPicPr>
            <a:picLocks noChangeAspect="1"/>
          </p:cNvPicPr>
          <p:nvPr/>
        </p:nvPicPr>
        <p:blipFill rotWithShape="1">
          <a:blip r:embed="rId3"/>
          <a:srcRect l="539"/>
          <a:stretch/>
        </p:blipFill>
        <p:spPr>
          <a:xfrm>
            <a:off x="431927" y="770910"/>
            <a:ext cx="11131498" cy="5076825"/>
          </a:xfrm>
          <a:prstGeom prst="rect">
            <a:avLst/>
          </a:prstGeom>
        </p:spPr>
      </p:pic>
      <p:sp>
        <p:nvSpPr>
          <p:cNvPr id="5" name="Rectangle 4">
            <a:extLst>
              <a:ext uri="{FF2B5EF4-FFF2-40B4-BE49-F238E27FC236}">
                <a16:creationId xmlns:a16="http://schemas.microsoft.com/office/drawing/2014/main" id="{ADB15080-3F94-4605-8972-EC09B714B8A8}"/>
              </a:ext>
            </a:extLst>
          </p:cNvPr>
          <p:cNvSpPr/>
          <p:nvPr/>
        </p:nvSpPr>
        <p:spPr>
          <a:xfrm>
            <a:off x="235009" y="0"/>
            <a:ext cx="2185214" cy="646331"/>
          </a:xfrm>
          <a:prstGeom prst="rect">
            <a:avLst/>
          </a:prstGeom>
        </p:spPr>
        <p:txBody>
          <a:bodyPr wrap="none">
            <a:spAutoFit/>
          </a:bodyPr>
          <a:lstStyle/>
          <a:p>
            <a:pPr defTabSz="457200"/>
            <a:r>
              <a:rPr lang="en-CA" sz="3600" b="1" dirty="0">
                <a:solidFill>
                  <a:srgbClr val="FF0000"/>
                </a:solidFill>
                <a:latin typeface="Times New Roman" panose="02020603050405020304" pitchFamily="18" charset="0"/>
                <a:cs typeface="Times New Roman" panose="02020603050405020304" pitchFamily="18" charset="0"/>
              </a:rPr>
              <a:t>Bucketing</a:t>
            </a:r>
          </a:p>
        </p:txBody>
      </p:sp>
      <p:sp>
        <p:nvSpPr>
          <p:cNvPr id="6" name="Rectangle 5">
            <a:extLst>
              <a:ext uri="{FF2B5EF4-FFF2-40B4-BE49-F238E27FC236}">
                <a16:creationId xmlns:a16="http://schemas.microsoft.com/office/drawing/2014/main" id="{7E2731A8-3DD6-4BD8-A939-5D13CDEAA45C}"/>
              </a:ext>
            </a:extLst>
          </p:cNvPr>
          <p:cNvSpPr/>
          <p:nvPr/>
        </p:nvSpPr>
        <p:spPr>
          <a:xfrm>
            <a:off x="4168650" y="5663069"/>
            <a:ext cx="3658053" cy="369332"/>
          </a:xfrm>
          <a:prstGeom prst="rect">
            <a:avLst/>
          </a:prstGeom>
        </p:spPr>
        <p:txBody>
          <a:bodyPr wrap="none">
            <a:spAutoFit/>
          </a:bodyPr>
          <a:lstStyle/>
          <a:p>
            <a:r>
              <a:rPr lang="en-CA" dirty="0">
                <a:solidFill>
                  <a:srgbClr val="FF0000"/>
                </a:solidFill>
                <a:latin typeface="Times New Roman" panose="02020603050405020304" pitchFamily="18" charset="0"/>
                <a:cs typeface="Times New Roman" panose="02020603050405020304" pitchFamily="18" charset="0"/>
              </a:rPr>
              <a:t>based on Hash of particular columns </a:t>
            </a:r>
          </a:p>
        </p:txBody>
      </p:sp>
    </p:spTree>
    <p:extLst>
      <p:ext uri="{BB962C8B-B14F-4D97-AF65-F5344CB8AC3E}">
        <p14:creationId xmlns:p14="http://schemas.microsoft.com/office/powerpoint/2010/main" val="8134775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227CB-4350-450B-B03A-AD81024CD8D8}"/>
              </a:ext>
            </a:extLst>
          </p:cNvPr>
          <p:cNvSpPr/>
          <p:nvPr/>
        </p:nvSpPr>
        <p:spPr>
          <a:xfrm>
            <a:off x="579138" y="105313"/>
            <a:ext cx="1447832" cy="461665"/>
          </a:xfrm>
          <a:prstGeom prst="rect">
            <a:avLst/>
          </a:prstGeom>
        </p:spPr>
        <p:txBody>
          <a:bodyPr wrap="none">
            <a:spAutoFit/>
          </a:bodyPr>
          <a:lstStyle/>
          <a:p>
            <a:pPr defTabSz="457200"/>
            <a:r>
              <a:rPr lang="en-CA" sz="2400" dirty="0">
                <a:solidFill>
                  <a:srgbClr val="FF0000"/>
                </a:solidFill>
                <a:latin typeface="Times New Roman" panose="02020603050405020304" pitchFamily="18" charset="0"/>
                <a:cs typeface="Times New Roman" panose="02020603050405020304" pitchFamily="18" charset="0"/>
              </a:rPr>
              <a:t>Bucketing</a:t>
            </a:r>
          </a:p>
        </p:txBody>
      </p:sp>
      <p:pic>
        <p:nvPicPr>
          <p:cNvPr id="5" name="Picture 4">
            <a:extLst>
              <a:ext uri="{FF2B5EF4-FFF2-40B4-BE49-F238E27FC236}">
                <a16:creationId xmlns:a16="http://schemas.microsoft.com/office/drawing/2014/main" id="{D7B29B7E-3EBE-4C00-90C8-07BCF40DE26D}"/>
              </a:ext>
            </a:extLst>
          </p:cNvPr>
          <p:cNvPicPr>
            <a:picLocks noChangeAspect="1"/>
          </p:cNvPicPr>
          <p:nvPr/>
        </p:nvPicPr>
        <p:blipFill rotWithShape="1">
          <a:blip r:embed="rId3"/>
          <a:srcRect t="36893" b="33784"/>
          <a:stretch/>
        </p:blipFill>
        <p:spPr>
          <a:xfrm>
            <a:off x="1524000" y="1359570"/>
            <a:ext cx="9144000" cy="606391"/>
          </a:xfrm>
          <a:prstGeom prst="rect">
            <a:avLst/>
          </a:prstGeom>
        </p:spPr>
      </p:pic>
      <p:pic>
        <p:nvPicPr>
          <p:cNvPr id="8" name="Picture 7">
            <a:extLst>
              <a:ext uri="{FF2B5EF4-FFF2-40B4-BE49-F238E27FC236}">
                <a16:creationId xmlns:a16="http://schemas.microsoft.com/office/drawing/2014/main" id="{49EAA5FA-E3D2-46DA-A0EF-919FF9DCD028}"/>
              </a:ext>
            </a:extLst>
          </p:cNvPr>
          <p:cNvPicPr>
            <a:picLocks noChangeAspect="1"/>
          </p:cNvPicPr>
          <p:nvPr/>
        </p:nvPicPr>
        <p:blipFill>
          <a:blip r:embed="rId4"/>
          <a:stretch>
            <a:fillRect/>
          </a:stretch>
        </p:blipFill>
        <p:spPr>
          <a:xfrm>
            <a:off x="1524000" y="2403567"/>
            <a:ext cx="9144000" cy="2488474"/>
          </a:xfrm>
          <a:prstGeom prst="rect">
            <a:avLst/>
          </a:prstGeom>
        </p:spPr>
      </p:pic>
      <p:sp>
        <p:nvSpPr>
          <p:cNvPr id="3" name="Rectangle 2">
            <a:extLst>
              <a:ext uri="{FF2B5EF4-FFF2-40B4-BE49-F238E27FC236}">
                <a16:creationId xmlns:a16="http://schemas.microsoft.com/office/drawing/2014/main" id="{319F2B5C-9268-40AA-9882-7B0B85E876C1}"/>
              </a:ext>
            </a:extLst>
          </p:cNvPr>
          <p:cNvSpPr/>
          <p:nvPr/>
        </p:nvSpPr>
        <p:spPr>
          <a:xfrm>
            <a:off x="0" y="5880394"/>
            <a:ext cx="11979797" cy="646331"/>
          </a:xfrm>
          <a:prstGeom prst="rect">
            <a:avLst/>
          </a:prstGeom>
        </p:spPr>
        <p:txBody>
          <a:bodyPr wrap="square">
            <a:spAutoFit/>
          </a:bodyPr>
          <a:lstStyle/>
          <a:p>
            <a:r>
              <a:rPr lang="en-CA" b="1" dirty="0">
                <a:solidFill>
                  <a:srgbClr val="FF0000"/>
                </a:solidFill>
                <a:latin typeface="Times New Roman" panose="02020603050405020304" pitchFamily="18" charset="0"/>
                <a:cs typeface="Times New Roman" panose="02020603050405020304" pitchFamily="18" charset="0"/>
              </a:rPr>
              <a:t>Bucketing : </a:t>
            </a:r>
            <a:r>
              <a:rPr lang="en-CA" dirty="0">
                <a:solidFill>
                  <a:srgbClr val="FF0000"/>
                </a:solidFill>
                <a:latin typeface="Times New Roman" panose="02020603050405020304" pitchFamily="18" charset="0"/>
                <a:cs typeface="Times New Roman" panose="02020603050405020304" pitchFamily="18" charset="0"/>
              </a:rPr>
              <a:t>We use Hive for analyzing .if our data set is big the query will take time so if I do the query in subset of data that will be faster .</a:t>
            </a:r>
          </a:p>
        </p:txBody>
      </p:sp>
    </p:spTree>
    <p:extLst>
      <p:ext uri="{BB962C8B-B14F-4D97-AF65-F5344CB8AC3E}">
        <p14:creationId xmlns:p14="http://schemas.microsoft.com/office/powerpoint/2010/main" val="9460698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B97961-1298-49A9-8527-21CC6FEFCD4B}"/>
              </a:ext>
            </a:extLst>
          </p:cNvPr>
          <p:cNvPicPr>
            <a:picLocks noChangeAspect="1"/>
          </p:cNvPicPr>
          <p:nvPr/>
        </p:nvPicPr>
        <p:blipFill>
          <a:blip r:embed="rId2"/>
          <a:stretch>
            <a:fillRect/>
          </a:stretch>
        </p:blipFill>
        <p:spPr>
          <a:xfrm>
            <a:off x="1524000" y="1"/>
            <a:ext cx="7969718" cy="5325659"/>
          </a:xfrm>
          <a:prstGeom prst="rect">
            <a:avLst/>
          </a:prstGeom>
        </p:spPr>
      </p:pic>
      <p:pic>
        <p:nvPicPr>
          <p:cNvPr id="5" name="Picture 4">
            <a:extLst>
              <a:ext uri="{FF2B5EF4-FFF2-40B4-BE49-F238E27FC236}">
                <a16:creationId xmlns:a16="http://schemas.microsoft.com/office/drawing/2014/main" id="{999E94D3-F50A-4BED-9B5F-2905B1F1D165}"/>
              </a:ext>
            </a:extLst>
          </p:cNvPr>
          <p:cNvPicPr>
            <a:picLocks noChangeAspect="1"/>
          </p:cNvPicPr>
          <p:nvPr/>
        </p:nvPicPr>
        <p:blipFill rotWithShape="1">
          <a:blip r:embed="rId3"/>
          <a:srcRect t="44503"/>
          <a:stretch/>
        </p:blipFill>
        <p:spPr>
          <a:xfrm>
            <a:off x="1524000" y="5376060"/>
            <a:ext cx="8075596" cy="1308788"/>
          </a:xfrm>
          <a:prstGeom prst="rect">
            <a:avLst/>
          </a:prstGeom>
        </p:spPr>
      </p:pic>
    </p:spTree>
    <p:extLst>
      <p:ext uri="{BB962C8B-B14F-4D97-AF65-F5344CB8AC3E}">
        <p14:creationId xmlns:p14="http://schemas.microsoft.com/office/powerpoint/2010/main" val="36868623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9FABF2B-6119-4686-8EFA-5DE23E21C26A}"/>
              </a:ext>
            </a:extLst>
          </p:cNvPr>
          <p:cNvPicPr>
            <a:picLocks noChangeAspect="1"/>
          </p:cNvPicPr>
          <p:nvPr/>
        </p:nvPicPr>
        <p:blipFill>
          <a:blip r:embed="rId2"/>
          <a:stretch>
            <a:fillRect/>
          </a:stretch>
        </p:blipFill>
        <p:spPr>
          <a:xfrm>
            <a:off x="1524000" y="389188"/>
            <a:ext cx="9144000" cy="6079624"/>
          </a:xfrm>
          <a:prstGeom prst="rect">
            <a:avLst/>
          </a:prstGeom>
        </p:spPr>
      </p:pic>
    </p:spTree>
    <p:extLst>
      <p:ext uri="{BB962C8B-B14F-4D97-AF65-F5344CB8AC3E}">
        <p14:creationId xmlns:p14="http://schemas.microsoft.com/office/powerpoint/2010/main" val="39650991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070D48-0EEE-45AA-98DE-E772810E92CA}"/>
              </a:ext>
            </a:extLst>
          </p:cNvPr>
          <p:cNvPicPr>
            <a:picLocks noChangeAspect="1"/>
          </p:cNvPicPr>
          <p:nvPr/>
        </p:nvPicPr>
        <p:blipFill>
          <a:blip r:embed="rId2"/>
          <a:stretch>
            <a:fillRect/>
          </a:stretch>
        </p:blipFill>
        <p:spPr>
          <a:xfrm>
            <a:off x="1524000" y="527131"/>
            <a:ext cx="9144000" cy="1722626"/>
          </a:xfrm>
          <a:prstGeom prst="rect">
            <a:avLst/>
          </a:prstGeom>
        </p:spPr>
      </p:pic>
      <p:pic>
        <p:nvPicPr>
          <p:cNvPr id="3" name="Picture 2">
            <a:extLst>
              <a:ext uri="{FF2B5EF4-FFF2-40B4-BE49-F238E27FC236}">
                <a16:creationId xmlns:a16="http://schemas.microsoft.com/office/drawing/2014/main" id="{FBA06DC4-C52D-4494-8A61-C639A7B155B2}"/>
              </a:ext>
            </a:extLst>
          </p:cNvPr>
          <p:cNvPicPr>
            <a:picLocks noChangeAspect="1"/>
          </p:cNvPicPr>
          <p:nvPr/>
        </p:nvPicPr>
        <p:blipFill>
          <a:blip r:embed="rId3"/>
          <a:stretch>
            <a:fillRect/>
          </a:stretch>
        </p:blipFill>
        <p:spPr>
          <a:xfrm>
            <a:off x="1524000" y="2602872"/>
            <a:ext cx="9144000" cy="4255129"/>
          </a:xfrm>
          <a:prstGeom prst="rect">
            <a:avLst/>
          </a:prstGeom>
        </p:spPr>
      </p:pic>
    </p:spTree>
    <p:extLst>
      <p:ext uri="{BB962C8B-B14F-4D97-AF65-F5344CB8AC3E}">
        <p14:creationId xmlns:p14="http://schemas.microsoft.com/office/powerpoint/2010/main" val="3048389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4E566D-7571-40B1-A62C-DEFDEE224C39}"/>
              </a:ext>
            </a:extLst>
          </p:cNvPr>
          <p:cNvPicPr>
            <a:picLocks noChangeAspect="1"/>
          </p:cNvPicPr>
          <p:nvPr/>
        </p:nvPicPr>
        <p:blipFill>
          <a:blip r:embed="rId2"/>
          <a:stretch>
            <a:fillRect/>
          </a:stretch>
        </p:blipFill>
        <p:spPr>
          <a:xfrm>
            <a:off x="1538287" y="1266825"/>
            <a:ext cx="9115425" cy="4324350"/>
          </a:xfrm>
          <a:prstGeom prst="rect">
            <a:avLst/>
          </a:prstGeom>
        </p:spPr>
      </p:pic>
    </p:spTree>
    <p:extLst>
      <p:ext uri="{BB962C8B-B14F-4D97-AF65-F5344CB8AC3E}">
        <p14:creationId xmlns:p14="http://schemas.microsoft.com/office/powerpoint/2010/main" val="3898832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99C4E9-96C4-4C05-8F40-25AA0753A132}"/>
              </a:ext>
            </a:extLst>
          </p:cNvPr>
          <p:cNvPicPr>
            <a:picLocks noChangeAspect="1"/>
          </p:cNvPicPr>
          <p:nvPr/>
        </p:nvPicPr>
        <p:blipFill rotWithShape="1">
          <a:blip r:embed="rId2"/>
          <a:srcRect t="17138" r="28656" b="3175"/>
          <a:stretch/>
        </p:blipFill>
        <p:spPr>
          <a:xfrm>
            <a:off x="428625" y="1371629"/>
            <a:ext cx="6947060" cy="4303565"/>
          </a:xfrm>
          <a:prstGeom prst="rect">
            <a:avLst/>
          </a:prstGeom>
        </p:spPr>
      </p:pic>
      <p:pic>
        <p:nvPicPr>
          <p:cNvPr id="5" name="Picture 4">
            <a:extLst>
              <a:ext uri="{FF2B5EF4-FFF2-40B4-BE49-F238E27FC236}">
                <a16:creationId xmlns:a16="http://schemas.microsoft.com/office/drawing/2014/main" id="{E267AF3F-2246-40FA-8707-00F9DF11A014}"/>
              </a:ext>
            </a:extLst>
          </p:cNvPr>
          <p:cNvPicPr>
            <a:picLocks noChangeAspect="1"/>
          </p:cNvPicPr>
          <p:nvPr/>
        </p:nvPicPr>
        <p:blipFill>
          <a:blip r:embed="rId3"/>
          <a:stretch>
            <a:fillRect/>
          </a:stretch>
        </p:blipFill>
        <p:spPr>
          <a:xfrm>
            <a:off x="8416221" y="1442438"/>
            <a:ext cx="2963696" cy="3593660"/>
          </a:xfrm>
          <a:prstGeom prst="rect">
            <a:avLst/>
          </a:prstGeom>
        </p:spPr>
      </p:pic>
      <p:sp>
        <p:nvSpPr>
          <p:cNvPr id="6" name="Rectangle 5">
            <a:extLst>
              <a:ext uri="{FF2B5EF4-FFF2-40B4-BE49-F238E27FC236}">
                <a16:creationId xmlns:a16="http://schemas.microsoft.com/office/drawing/2014/main" id="{C621D6EC-15B9-4598-AA3D-728ADD4894FC}"/>
              </a:ext>
            </a:extLst>
          </p:cNvPr>
          <p:cNvSpPr/>
          <p:nvPr/>
        </p:nvSpPr>
        <p:spPr>
          <a:xfrm>
            <a:off x="90539" y="24580"/>
            <a:ext cx="1697901" cy="646331"/>
          </a:xfrm>
          <a:prstGeom prst="rect">
            <a:avLst/>
          </a:prstGeom>
        </p:spPr>
        <p:txBody>
          <a:bodyPr wrap="none">
            <a:spAutoFit/>
          </a:bodyPr>
          <a:lstStyle/>
          <a:p>
            <a:r>
              <a:rPr lang="en-CA" sz="3600" b="1" dirty="0">
                <a:solidFill>
                  <a:srgbClr val="FF0000"/>
                </a:solidFill>
                <a:latin typeface="Times New Roman" panose="02020603050405020304" pitchFamily="18" charset="0"/>
                <a:cs typeface="Times New Roman" panose="02020603050405020304" pitchFamily="18" charset="0"/>
              </a:rPr>
              <a:t>Skewed</a:t>
            </a:r>
          </a:p>
        </p:txBody>
      </p:sp>
    </p:spTree>
    <p:extLst>
      <p:ext uri="{BB962C8B-B14F-4D97-AF65-F5344CB8AC3E}">
        <p14:creationId xmlns:p14="http://schemas.microsoft.com/office/powerpoint/2010/main" val="11917773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DA7C56-FC85-4EA3-8F7B-F3FDFE57AC3B}"/>
              </a:ext>
            </a:extLst>
          </p:cNvPr>
          <p:cNvPicPr>
            <a:picLocks noChangeAspect="1"/>
          </p:cNvPicPr>
          <p:nvPr/>
        </p:nvPicPr>
        <p:blipFill>
          <a:blip r:embed="rId3"/>
          <a:stretch>
            <a:fillRect/>
          </a:stretch>
        </p:blipFill>
        <p:spPr>
          <a:xfrm>
            <a:off x="1524000" y="656090"/>
            <a:ext cx="9144000" cy="2772910"/>
          </a:xfrm>
          <a:prstGeom prst="rect">
            <a:avLst/>
          </a:prstGeom>
        </p:spPr>
      </p:pic>
      <p:pic>
        <p:nvPicPr>
          <p:cNvPr id="5" name="Picture 4">
            <a:extLst>
              <a:ext uri="{FF2B5EF4-FFF2-40B4-BE49-F238E27FC236}">
                <a16:creationId xmlns:a16="http://schemas.microsoft.com/office/drawing/2014/main" id="{9C45FA33-30F6-4BBA-8D86-75702B4ED820}"/>
              </a:ext>
            </a:extLst>
          </p:cNvPr>
          <p:cNvPicPr>
            <a:picLocks noChangeAspect="1"/>
          </p:cNvPicPr>
          <p:nvPr/>
        </p:nvPicPr>
        <p:blipFill>
          <a:blip r:embed="rId4"/>
          <a:stretch>
            <a:fillRect/>
          </a:stretch>
        </p:blipFill>
        <p:spPr>
          <a:xfrm>
            <a:off x="1524000" y="4252592"/>
            <a:ext cx="9144000" cy="2241973"/>
          </a:xfrm>
          <a:prstGeom prst="rect">
            <a:avLst/>
          </a:prstGeom>
        </p:spPr>
      </p:pic>
    </p:spTree>
    <p:extLst>
      <p:ext uri="{BB962C8B-B14F-4D97-AF65-F5344CB8AC3E}">
        <p14:creationId xmlns:p14="http://schemas.microsoft.com/office/powerpoint/2010/main" val="6127352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B8E0E7-DB02-40EC-85A2-418561A67C7D}"/>
              </a:ext>
            </a:extLst>
          </p:cNvPr>
          <p:cNvPicPr>
            <a:picLocks noChangeAspect="1"/>
          </p:cNvPicPr>
          <p:nvPr/>
        </p:nvPicPr>
        <p:blipFill>
          <a:blip r:embed="rId3"/>
          <a:stretch>
            <a:fillRect/>
          </a:stretch>
        </p:blipFill>
        <p:spPr>
          <a:xfrm>
            <a:off x="1650896" y="0"/>
            <a:ext cx="7442409" cy="6858000"/>
          </a:xfrm>
          <a:prstGeom prst="rect">
            <a:avLst/>
          </a:prstGeom>
        </p:spPr>
      </p:pic>
      <p:pic>
        <p:nvPicPr>
          <p:cNvPr id="5" name="Picture 4">
            <a:extLst>
              <a:ext uri="{FF2B5EF4-FFF2-40B4-BE49-F238E27FC236}">
                <a16:creationId xmlns:a16="http://schemas.microsoft.com/office/drawing/2014/main" id="{15519107-70F7-478F-8786-DB1DA13E02A9}"/>
              </a:ext>
            </a:extLst>
          </p:cNvPr>
          <p:cNvPicPr>
            <a:picLocks noChangeAspect="1"/>
          </p:cNvPicPr>
          <p:nvPr/>
        </p:nvPicPr>
        <p:blipFill>
          <a:blip r:embed="rId4"/>
          <a:stretch>
            <a:fillRect/>
          </a:stretch>
        </p:blipFill>
        <p:spPr>
          <a:xfrm>
            <a:off x="4699000" y="2166938"/>
            <a:ext cx="5486400" cy="3819525"/>
          </a:xfrm>
          <a:prstGeom prst="rect">
            <a:avLst/>
          </a:prstGeom>
        </p:spPr>
      </p:pic>
    </p:spTree>
    <p:extLst>
      <p:ext uri="{BB962C8B-B14F-4D97-AF65-F5344CB8AC3E}">
        <p14:creationId xmlns:p14="http://schemas.microsoft.com/office/powerpoint/2010/main" val="3027367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004DDE-A0E9-42F4-A42C-F22CF7600D3A}"/>
              </a:ext>
            </a:extLst>
          </p:cNvPr>
          <p:cNvPicPr>
            <a:picLocks noChangeAspect="1"/>
          </p:cNvPicPr>
          <p:nvPr/>
        </p:nvPicPr>
        <p:blipFill>
          <a:blip r:embed="rId3"/>
          <a:stretch>
            <a:fillRect/>
          </a:stretch>
        </p:blipFill>
        <p:spPr>
          <a:xfrm>
            <a:off x="1524000" y="409421"/>
            <a:ext cx="9144000" cy="2837793"/>
          </a:xfrm>
          <a:prstGeom prst="rect">
            <a:avLst/>
          </a:prstGeom>
        </p:spPr>
      </p:pic>
      <p:pic>
        <p:nvPicPr>
          <p:cNvPr id="5" name="Picture 4">
            <a:extLst>
              <a:ext uri="{FF2B5EF4-FFF2-40B4-BE49-F238E27FC236}">
                <a16:creationId xmlns:a16="http://schemas.microsoft.com/office/drawing/2014/main" id="{5BEBFCDB-57CC-45E7-AA85-4D7F96D4EDB5}"/>
              </a:ext>
            </a:extLst>
          </p:cNvPr>
          <p:cNvPicPr>
            <a:picLocks noChangeAspect="1"/>
          </p:cNvPicPr>
          <p:nvPr/>
        </p:nvPicPr>
        <p:blipFill>
          <a:blip r:embed="rId4"/>
          <a:stretch>
            <a:fillRect/>
          </a:stretch>
        </p:blipFill>
        <p:spPr>
          <a:xfrm>
            <a:off x="1524000" y="3988366"/>
            <a:ext cx="9144000" cy="2347482"/>
          </a:xfrm>
          <a:prstGeom prst="rect">
            <a:avLst/>
          </a:prstGeom>
        </p:spPr>
      </p:pic>
      <p:cxnSp>
        <p:nvCxnSpPr>
          <p:cNvPr id="3" name="Straight Arrow Connector 2">
            <a:extLst>
              <a:ext uri="{FF2B5EF4-FFF2-40B4-BE49-F238E27FC236}">
                <a16:creationId xmlns:a16="http://schemas.microsoft.com/office/drawing/2014/main" id="{5E54938A-FAB1-40E5-8027-F54898C9CE3E}"/>
              </a:ext>
            </a:extLst>
          </p:cNvPr>
          <p:cNvCxnSpPr/>
          <p:nvPr/>
        </p:nvCxnSpPr>
        <p:spPr>
          <a:xfrm flipV="1">
            <a:off x="2595716" y="875071"/>
            <a:ext cx="1563329" cy="54077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41850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E84348-300E-482E-85AD-BA3317E30C2F}"/>
              </a:ext>
            </a:extLst>
          </p:cNvPr>
          <p:cNvPicPr>
            <a:picLocks noChangeAspect="1"/>
          </p:cNvPicPr>
          <p:nvPr/>
        </p:nvPicPr>
        <p:blipFill>
          <a:blip r:embed="rId3"/>
          <a:stretch>
            <a:fillRect/>
          </a:stretch>
        </p:blipFill>
        <p:spPr>
          <a:xfrm>
            <a:off x="1630878" y="96614"/>
            <a:ext cx="9144000" cy="5405989"/>
          </a:xfrm>
          <a:prstGeom prst="rect">
            <a:avLst/>
          </a:prstGeom>
        </p:spPr>
      </p:pic>
      <p:pic>
        <p:nvPicPr>
          <p:cNvPr id="6" name="Picture 5">
            <a:extLst>
              <a:ext uri="{FF2B5EF4-FFF2-40B4-BE49-F238E27FC236}">
                <a16:creationId xmlns:a16="http://schemas.microsoft.com/office/drawing/2014/main" id="{C9122E46-6F02-4534-B27E-4277917C8B29}"/>
              </a:ext>
            </a:extLst>
          </p:cNvPr>
          <p:cNvPicPr>
            <a:picLocks noChangeAspect="1"/>
          </p:cNvPicPr>
          <p:nvPr/>
        </p:nvPicPr>
        <p:blipFill>
          <a:blip r:embed="rId4"/>
          <a:stretch>
            <a:fillRect/>
          </a:stretch>
        </p:blipFill>
        <p:spPr>
          <a:xfrm>
            <a:off x="1630878" y="6153158"/>
            <a:ext cx="9144000" cy="654373"/>
          </a:xfrm>
          <a:prstGeom prst="rect">
            <a:avLst/>
          </a:prstGeom>
        </p:spPr>
      </p:pic>
    </p:spTree>
    <p:extLst>
      <p:ext uri="{BB962C8B-B14F-4D97-AF65-F5344CB8AC3E}">
        <p14:creationId xmlns:p14="http://schemas.microsoft.com/office/powerpoint/2010/main" val="24902199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5BA12E-D269-4AC9-8BEB-0CA59F262694}"/>
              </a:ext>
            </a:extLst>
          </p:cNvPr>
          <p:cNvPicPr>
            <a:picLocks noChangeAspect="1"/>
          </p:cNvPicPr>
          <p:nvPr/>
        </p:nvPicPr>
        <p:blipFill>
          <a:blip r:embed="rId2"/>
          <a:stretch>
            <a:fillRect/>
          </a:stretch>
        </p:blipFill>
        <p:spPr>
          <a:xfrm>
            <a:off x="1524000" y="540785"/>
            <a:ext cx="9144000" cy="4066938"/>
          </a:xfrm>
          <a:prstGeom prst="rect">
            <a:avLst/>
          </a:prstGeom>
        </p:spPr>
      </p:pic>
    </p:spTree>
    <p:extLst>
      <p:ext uri="{BB962C8B-B14F-4D97-AF65-F5344CB8AC3E}">
        <p14:creationId xmlns:p14="http://schemas.microsoft.com/office/powerpoint/2010/main" val="27173211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B95BCF-F53D-4D2C-9674-49C84D3AD8A9}"/>
              </a:ext>
            </a:extLst>
          </p:cNvPr>
          <p:cNvPicPr>
            <a:picLocks noChangeAspect="1"/>
          </p:cNvPicPr>
          <p:nvPr/>
        </p:nvPicPr>
        <p:blipFill>
          <a:blip r:embed="rId3"/>
          <a:stretch>
            <a:fillRect/>
          </a:stretch>
        </p:blipFill>
        <p:spPr>
          <a:xfrm>
            <a:off x="1462075" y="993059"/>
            <a:ext cx="8158175" cy="4288554"/>
          </a:xfrm>
          <a:prstGeom prst="rect">
            <a:avLst/>
          </a:prstGeom>
        </p:spPr>
      </p:pic>
      <p:sp>
        <p:nvSpPr>
          <p:cNvPr id="5" name="Rectangle 4">
            <a:extLst>
              <a:ext uri="{FF2B5EF4-FFF2-40B4-BE49-F238E27FC236}">
                <a16:creationId xmlns:a16="http://schemas.microsoft.com/office/drawing/2014/main" id="{70B78E00-5708-41A9-BDFD-11ABCC56E1FE}"/>
              </a:ext>
            </a:extLst>
          </p:cNvPr>
          <p:cNvSpPr/>
          <p:nvPr/>
        </p:nvSpPr>
        <p:spPr>
          <a:xfrm>
            <a:off x="75895" y="0"/>
            <a:ext cx="6617757" cy="707886"/>
          </a:xfrm>
          <a:prstGeom prst="rect">
            <a:avLst/>
          </a:prstGeom>
        </p:spPr>
        <p:txBody>
          <a:bodyPr wrap="square">
            <a:spAutoFit/>
          </a:bodyPr>
          <a:lstStyle/>
          <a:p>
            <a:r>
              <a:rPr lang="en-CA" sz="2000" b="1" dirty="0">
                <a:solidFill>
                  <a:srgbClr val="FF0000"/>
                </a:solidFill>
                <a:latin typeface="Times New Roman" panose="02020603050405020304" pitchFamily="18" charset="0"/>
                <a:cs typeface="Times New Roman" panose="02020603050405020304" pitchFamily="18" charset="0"/>
              </a:rPr>
              <a:t>Vectorization: </a:t>
            </a:r>
            <a:r>
              <a:rPr lang="en-CA" sz="2000" dirty="0">
                <a:latin typeface="Times New Roman" panose="02020603050405020304" pitchFamily="18" charset="0"/>
                <a:cs typeface="Times New Roman" panose="02020603050405020304" pitchFamily="18" charset="0"/>
              </a:rPr>
              <a:t>Process batch of records instead of row</a:t>
            </a:r>
          </a:p>
          <a:p>
            <a:endParaRPr lang="en-CA" sz="20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02929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7E1CB5-4A88-4096-8E5D-1D1C4AF88FB0}"/>
              </a:ext>
            </a:extLst>
          </p:cNvPr>
          <p:cNvPicPr>
            <a:picLocks noChangeAspect="1"/>
          </p:cNvPicPr>
          <p:nvPr/>
        </p:nvPicPr>
        <p:blipFill>
          <a:blip r:embed="rId3"/>
          <a:stretch>
            <a:fillRect/>
          </a:stretch>
        </p:blipFill>
        <p:spPr>
          <a:xfrm>
            <a:off x="1619559" y="203560"/>
            <a:ext cx="9144000" cy="1748252"/>
          </a:xfrm>
          <a:prstGeom prst="rect">
            <a:avLst/>
          </a:prstGeom>
        </p:spPr>
      </p:pic>
      <p:pic>
        <p:nvPicPr>
          <p:cNvPr id="4" name="Picture 3">
            <a:extLst>
              <a:ext uri="{FF2B5EF4-FFF2-40B4-BE49-F238E27FC236}">
                <a16:creationId xmlns:a16="http://schemas.microsoft.com/office/drawing/2014/main" id="{67AA0282-D783-491E-AD07-28A95CCB5918}"/>
              </a:ext>
            </a:extLst>
          </p:cNvPr>
          <p:cNvPicPr>
            <a:picLocks noChangeAspect="1"/>
          </p:cNvPicPr>
          <p:nvPr/>
        </p:nvPicPr>
        <p:blipFill>
          <a:blip r:embed="rId4"/>
          <a:stretch>
            <a:fillRect/>
          </a:stretch>
        </p:blipFill>
        <p:spPr>
          <a:xfrm>
            <a:off x="1619559" y="2874694"/>
            <a:ext cx="9144000" cy="3498335"/>
          </a:xfrm>
          <a:prstGeom prst="rect">
            <a:avLst/>
          </a:prstGeom>
        </p:spPr>
      </p:pic>
    </p:spTree>
    <p:extLst>
      <p:ext uri="{BB962C8B-B14F-4D97-AF65-F5344CB8AC3E}">
        <p14:creationId xmlns:p14="http://schemas.microsoft.com/office/powerpoint/2010/main" val="30512618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F91919-78BE-407B-A65B-45648D9C5380}"/>
              </a:ext>
            </a:extLst>
          </p:cNvPr>
          <p:cNvPicPr>
            <a:picLocks noChangeAspect="1"/>
          </p:cNvPicPr>
          <p:nvPr/>
        </p:nvPicPr>
        <p:blipFill>
          <a:blip r:embed="rId3"/>
          <a:stretch>
            <a:fillRect/>
          </a:stretch>
        </p:blipFill>
        <p:spPr>
          <a:xfrm>
            <a:off x="1619559" y="406539"/>
            <a:ext cx="8715375" cy="2790825"/>
          </a:xfrm>
          <a:prstGeom prst="rect">
            <a:avLst/>
          </a:prstGeom>
        </p:spPr>
      </p:pic>
      <p:pic>
        <p:nvPicPr>
          <p:cNvPr id="5" name="Picture 4">
            <a:extLst>
              <a:ext uri="{FF2B5EF4-FFF2-40B4-BE49-F238E27FC236}">
                <a16:creationId xmlns:a16="http://schemas.microsoft.com/office/drawing/2014/main" id="{B71AEAAA-F38E-485C-B9F1-7CF7FF72E0CB}"/>
              </a:ext>
            </a:extLst>
          </p:cNvPr>
          <p:cNvPicPr>
            <a:picLocks noChangeAspect="1"/>
          </p:cNvPicPr>
          <p:nvPr/>
        </p:nvPicPr>
        <p:blipFill>
          <a:blip r:embed="rId4"/>
          <a:stretch>
            <a:fillRect/>
          </a:stretch>
        </p:blipFill>
        <p:spPr>
          <a:xfrm>
            <a:off x="1524000" y="3429000"/>
            <a:ext cx="9144000" cy="3299930"/>
          </a:xfrm>
          <a:prstGeom prst="rect">
            <a:avLst/>
          </a:prstGeom>
        </p:spPr>
      </p:pic>
    </p:spTree>
    <p:extLst>
      <p:ext uri="{BB962C8B-B14F-4D97-AF65-F5344CB8AC3E}">
        <p14:creationId xmlns:p14="http://schemas.microsoft.com/office/powerpoint/2010/main" val="14763675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931758-BC11-485C-8A0A-91B02C0E6AE7}"/>
              </a:ext>
            </a:extLst>
          </p:cNvPr>
          <p:cNvPicPr>
            <a:picLocks noChangeAspect="1"/>
          </p:cNvPicPr>
          <p:nvPr/>
        </p:nvPicPr>
        <p:blipFill>
          <a:blip r:embed="rId2"/>
          <a:stretch>
            <a:fillRect/>
          </a:stretch>
        </p:blipFill>
        <p:spPr>
          <a:xfrm>
            <a:off x="2180492" y="805316"/>
            <a:ext cx="7437193" cy="4907851"/>
          </a:xfrm>
          <a:prstGeom prst="rect">
            <a:avLst/>
          </a:prstGeom>
        </p:spPr>
      </p:pic>
    </p:spTree>
    <p:extLst>
      <p:ext uri="{BB962C8B-B14F-4D97-AF65-F5344CB8AC3E}">
        <p14:creationId xmlns:p14="http://schemas.microsoft.com/office/powerpoint/2010/main" val="3599857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AD9040-E5C0-4F38-97AE-AE67F8668285}"/>
              </a:ext>
            </a:extLst>
          </p:cNvPr>
          <p:cNvPicPr>
            <a:picLocks noChangeAspect="1"/>
          </p:cNvPicPr>
          <p:nvPr/>
        </p:nvPicPr>
        <p:blipFill>
          <a:blip r:embed="rId2"/>
          <a:stretch>
            <a:fillRect/>
          </a:stretch>
        </p:blipFill>
        <p:spPr>
          <a:xfrm>
            <a:off x="0" y="2165090"/>
            <a:ext cx="12192000" cy="2527819"/>
          </a:xfrm>
          <a:prstGeom prst="rect">
            <a:avLst/>
          </a:prstGeom>
        </p:spPr>
      </p:pic>
    </p:spTree>
    <p:extLst>
      <p:ext uri="{BB962C8B-B14F-4D97-AF65-F5344CB8AC3E}">
        <p14:creationId xmlns:p14="http://schemas.microsoft.com/office/powerpoint/2010/main" val="2541401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0F0159-D35A-4162-964A-F4B2AD985E8B}"/>
              </a:ext>
            </a:extLst>
          </p:cNvPr>
          <p:cNvPicPr>
            <a:picLocks noChangeAspect="1"/>
          </p:cNvPicPr>
          <p:nvPr/>
        </p:nvPicPr>
        <p:blipFill>
          <a:blip r:embed="rId2"/>
          <a:stretch>
            <a:fillRect/>
          </a:stretch>
        </p:blipFill>
        <p:spPr>
          <a:xfrm>
            <a:off x="1524000" y="386245"/>
            <a:ext cx="9144000" cy="6085511"/>
          </a:xfrm>
          <a:prstGeom prst="rect">
            <a:avLst/>
          </a:prstGeom>
        </p:spPr>
      </p:pic>
      <p:sp>
        <p:nvSpPr>
          <p:cNvPr id="3" name="Rectangle 2">
            <a:extLst>
              <a:ext uri="{FF2B5EF4-FFF2-40B4-BE49-F238E27FC236}">
                <a16:creationId xmlns:a16="http://schemas.microsoft.com/office/drawing/2014/main" id="{31D3F45F-F45F-41E0-B368-34FCA596443F}"/>
              </a:ext>
            </a:extLst>
          </p:cNvPr>
          <p:cNvSpPr/>
          <p:nvPr/>
        </p:nvSpPr>
        <p:spPr>
          <a:xfrm>
            <a:off x="1599698" y="11078"/>
            <a:ext cx="1347485" cy="369332"/>
          </a:xfrm>
          <a:prstGeom prst="rect">
            <a:avLst/>
          </a:prstGeom>
        </p:spPr>
        <p:txBody>
          <a:bodyPr wrap="none">
            <a:spAutoFit/>
          </a:bodyPr>
          <a:lstStyle/>
          <a:p>
            <a:r>
              <a:rPr lang="en-CA" b="1" dirty="0">
                <a:solidFill>
                  <a:srgbClr val="FF0000"/>
                </a:solidFill>
                <a:latin typeface="Times New Roman" panose="02020603050405020304" pitchFamily="18" charset="0"/>
                <a:cs typeface="Times New Roman" panose="02020603050405020304" pitchFamily="18" charset="0"/>
              </a:rPr>
              <a:t> Inner Join:</a:t>
            </a:r>
          </a:p>
        </p:txBody>
      </p:sp>
    </p:spTree>
    <p:extLst>
      <p:ext uri="{BB962C8B-B14F-4D97-AF65-F5344CB8AC3E}">
        <p14:creationId xmlns:p14="http://schemas.microsoft.com/office/powerpoint/2010/main" val="26862993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71D82E-136E-4D58-A870-556614DD91A3}"/>
              </a:ext>
            </a:extLst>
          </p:cNvPr>
          <p:cNvPicPr>
            <a:picLocks noChangeAspect="1"/>
          </p:cNvPicPr>
          <p:nvPr/>
        </p:nvPicPr>
        <p:blipFill>
          <a:blip r:embed="rId2"/>
          <a:stretch>
            <a:fillRect/>
          </a:stretch>
        </p:blipFill>
        <p:spPr>
          <a:xfrm>
            <a:off x="1524000" y="259008"/>
            <a:ext cx="9144000" cy="2324595"/>
          </a:xfrm>
          <a:prstGeom prst="rect">
            <a:avLst/>
          </a:prstGeom>
        </p:spPr>
      </p:pic>
      <p:pic>
        <p:nvPicPr>
          <p:cNvPr id="3" name="Picture 2">
            <a:extLst>
              <a:ext uri="{FF2B5EF4-FFF2-40B4-BE49-F238E27FC236}">
                <a16:creationId xmlns:a16="http://schemas.microsoft.com/office/drawing/2014/main" id="{1153E453-B41F-4C72-8A7F-9A38AE8A5DEF}"/>
              </a:ext>
            </a:extLst>
          </p:cNvPr>
          <p:cNvPicPr>
            <a:picLocks noChangeAspect="1"/>
          </p:cNvPicPr>
          <p:nvPr/>
        </p:nvPicPr>
        <p:blipFill>
          <a:blip r:embed="rId3"/>
          <a:stretch>
            <a:fillRect/>
          </a:stretch>
        </p:blipFill>
        <p:spPr>
          <a:xfrm>
            <a:off x="1524000" y="5004685"/>
            <a:ext cx="9144000" cy="384752"/>
          </a:xfrm>
          <a:prstGeom prst="rect">
            <a:avLst/>
          </a:prstGeom>
        </p:spPr>
      </p:pic>
      <p:pic>
        <p:nvPicPr>
          <p:cNvPr id="4" name="Picture 3">
            <a:extLst>
              <a:ext uri="{FF2B5EF4-FFF2-40B4-BE49-F238E27FC236}">
                <a16:creationId xmlns:a16="http://schemas.microsoft.com/office/drawing/2014/main" id="{7E30C99C-C5BF-41AC-A1A1-C2C5B09A0E0A}"/>
              </a:ext>
            </a:extLst>
          </p:cNvPr>
          <p:cNvPicPr>
            <a:picLocks noChangeAspect="1"/>
          </p:cNvPicPr>
          <p:nvPr/>
        </p:nvPicPr>
        <p:blipFill>
          <a:blip r:embed="rId4"/>
          <a:stretch>
            <a:fillRect/>
          </a:stretch>
        </p:blipFill>
        <p:spPr>
          <a:xfrm>
            <a:off x="1630878" y="4207539"/>
            <a:ext cx="9144000" cy="360516"/>
          </a:xfrm>
          <a:prstGeom prst="rect">
            <a:avLst/>
          </a:prstGeom>
        </p:spPr>
      </p:pic>
      <p:pic>
        <p:nvPicPr>
          <p:cNvPr id="5" name="Picture 4">
            <a:extLst>
              <a:ext uri="{FF2B5EF4-FFF2-40B4-BE49-F238E27FC236}">
                <a16:creationId xmlns:a16="http://schemas.microsoft.com/office/drawing/2014/main" id="{AE15563B-C207-4335-A365-84F534771DAF}"/>
              </a:ext>
            </a:extLst>
          </p:cNvPr>
          <p:cNvPicPr>
            <a:picLocks noChangeAspect="1"/>
          </p:cNvPicPr>
          <p:nvPr/>
        </p:nvPicPr>
        <p:blipFill>
          <a:blip r:embed="rId5"/>
          <a:stretch>
            <a:fillRect/>
          </a:stretch>
        </p:blipFill>
        <p:spPr>
          <a:xfrm>
            <a:off x="1524000" y="3218018"/>
            <a:ext cx="9144000" cy="355107"/>
          </a:xfrm>
          <a:prstGeom prst="rect">
            <a:avLst/>
          </a:prstGeom>
        </p:spPr>
      </p:pic>
    </p:spTree>
    <p:extLst>
      <p:ext uri="{BB962C8B-B14F-4D97-AF65-F5344CB8AC3E}">
        <p14:creationId xmlns:p14="http://schemas.microsoft.com/office/powerpoint/2010/main" val="39360683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6ADCDA-3989-48B1-9AEF-A7599AF47372}"/>
              </a:ext>
            </a:extLst>
          </p:cNvPr>
          <p:cNvPicPr>
            <a:picLocks noChangeAspect="1"/>
          </p:cNvPicPr>
          <p:nvPr/>
        </p:nvPicPr>
        <p:blipFill>
          <a:blip r:embed="rId2"/>
          <a:stretch>
            <a:fillRect/>
          </a:stretch>
        </p:blipFill>
        <p:spPr>
          <a:xfrm>
            <a:off x="1524000" y="2542047"/>
            <a:ext cx="9144000" cy="1773906"/>
          </a:xfrm>
          <a:prstGeom prst="rect">
            <a:avLst/>
          </a:prstGeom>
        </p:spPr>
      </p:pic>
    </p:spTree>
    <p:extLst>
      <p:ext uri="{BB962C8B-B14F-4D97-AF65-F5344CB8AC3E}">
        <p14:creationId xmlns:p14="http://schemas.microsoft.com/office/powerpoint/2010/main" val="6541549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3AB59C-F96F-41F8-99BA-2D12553EDBEF}"/>
              </a:ext>
            </a:extLst>
          </p:cNvPr>
          <p:cNvPicPr>
            <a:picLocks noChangeAspect="1"/>
          </p:cNvPicPr>
          <p:nvPr/>
        </p:nvPicPr>
        <p:blipFill>
          <a:blip r:embed="rId2"/>
          <a:stretch>
            <a:fillRect/>
          </a:stretch>
        </p:blipFill>
        <p:spPr>
          <a:xfrm>
            <a:off x="1524000" y="1334664"/>
            <a:ext cx="9144000" cy="4188673"/>
          </a:xfrm>
          <a:prstGeom prst="rect">
            <a:avLst/>
          </a:prstGeom>
        </p:spPr>
      </p:pic>
    </p:spTree>
    <p:extLst>
      <p:ext uri="{BB962C8B-B14F-4D97-AF65-F5344CB8AC3E}">
        <p14:creationId xmlns:p14="http://schemas.microsoft.com/office/powerpoint/2010/main" val="20715445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80DD89-906F-44A3-8E2F-125599163D0A}"/>
              </a:ext>
            </a:extLst>
          </p:cNvPr>
          <p:cNvPicPr>
            <a:picLocks noChangeAspect="1"/>
          </p:cNvPicPr>
          <p:nvPr/>
        </p:nvPicPr>
        <p:blipFill>
          <a:blip r:embed="rId2"/>
          <a:stretch>
            <a:fillRect/>
          </a:stretch>
        </p:blipFill>
        <p:spPr>
          <a:xfrm>
            <a:off x="1524000" y="64478"/>
            <a:ext cx="9144000" cy="5072063"/>
          </a:xfrm>
          <a:prstGeom prst="rect">
            <a:avLst/>
          </a:prstGeom>
        </p:spPr>
      </p:pic>
      <p:pic>
        <p:nvPicPr>
          <p:cNvPr id="3" name="Picture 2">
            <a:extLst>
              <a:ext uri="{FF2B5EF4-FFF2-40B4-BE49-F238E27FC236}">
                <a16:creationId xmlns:a16="http://schemas.microsoft.com/office/drawing/2014/main" id="{99A5E656-81B3-4E09-9E2A-15DFC7B2866A}"/>
              </a:ext>
            </a:extLst>
          </p:cNvPr>
          <p:cNvPicPr>
            <a:picLocks noChangeAspect="1"/>
          </p:cNvPicPr>
          <p:nvPr/>
        </p:nvPicPr>
        <p:blipFill rotWithShape="1">
          <a:blip r:embed="rId3"/>
          <a:srcRect r="57542" b="53841"/>
          <a:stretch/>
        </p:blipFill>
        <p:spPr>
          <a:xfrm>
            <a:off x="8007594" y="4744916"/>
            <a:ext cx="2660407" cy="2113085"/>
          </a:xfrm>
          <a:prstGeom prst="rect">
            <a:avLst/>
          </a:prstGeom>
        </p:spPr>
      </p:pic>
    </p:spTree>
    <p:extLst>
      <p:ext uri="{BB962C8B-B14F-4D97-AF65-F5344CB8AC3E}">
        <p14:creationId xmlns:p14="http://schemas.microsoft.com/office/powerpoint/2010/main" val="24187947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187D2-4877-452E-AA65-85A76544AC1E}"/>
              </a:ext>
            </a:extLst>
          </p:cNvPr>
          <p:cNvPicPr>
            <a:picLocks noChangeAspect="1"/>
          </p:cNvPicPr>
          <p:nvPr/>
        </p:nvPicPr>
        <p:blipFill>
          <a:blip r:embed="rId2"/>
          <a:stretch>
            <a:fillRect/>
          </a:stretch>
        </p:blipFill>
        <p:spPr>
          <a:xfrm>
            <a:off x="3145277" y="0"/>
            <a:ext cx="5901447" cy="6858000"/>
          </a:xfrm>
          <a:prstGeom prst="rect">
            <a:avLst/>
          </a:prstGeom>
        </p:spPr>
      </p:pic>
    </p:spTree>
    <p:extLst>
      <p:ext uri="{BB962C8B-B14F-4D97-AF65-F5344CB8AC3E}">
        <p14:creationId xmlns:p14="http://schemas.microsoft.com/office/powerpoint/2010/main" val="29200562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49D93A-2F36-4F97-A809-5D840778C055}"/>
              </a:ext>
            </a:extLst>
          </p:cNvPr>
          <p:cNvSpPr/>
          <p:nvPr/>
        </p:nvSpPr>
        <p:spPr>
          <a:xfrm>
            <a:off x="1524001" y="3691"/>
            <a:ext cx="1706557" cy="369332"/>
          </a:xfrm>
          <a:prstGeom prst="rect">
            <a:avLst/>
          </a:prstGeom>
        </p:spPr>
        <p:txBody>
          <a:bodyPr wrap="none">
            <a:spAutoFit/>
          </a:bodyPr>
          <a:lstStyle/>
          <a:p>
            <a:r>
              <a:rPr lang="en-CA" b="1" dirty="0">
                <a:solidFill>
                  <a:srgbClr val="FF0000"/>
                </a:solidFill>
                <a:latin typeface="Times New Roman" panose="02020603050405020304" pitchFamily="18" charset="0"/>
                <a:cs typeface="Times New Roman" panose="02020603050405020304" pitchFamily="18" charset="0"/>
              </a:rPr>
              <a:t>Full Outer Join</a:t>
            </a:r>
          </a:p>
        </p:txBody>
      </p:sp>
      <p:pic>
        <p:nvPicPr>
          <p:cNvPr id="3" name="Picture 2">
            <a:extLst>
              <a:ext uri="{FF2B5EF4-FFF2-40B4-BE49-F238E27FC236}">
                <a16:creationId xmlns:a16="http://schemas.microsoft.com/office/drawing/2014/main" id="{185C5D61-2DF8-4A25-85A5-09D99692C5ED}"/>
              </a:ext>
            </a:extLst>
          </p:cNvPr>
          <p:cNvPicPr>
            <a:picLocks noChangeAspect="1"/>
          </p:cNvPicPr>
          <p:nvPr/>
        </p:nvPicPr>
        <p:blipFill>
          <a:blip r:embed="rId3"/>
          <a:stretch>
            <a:fillRect/>
          </a:stretch>
        </p:blipFill>
        <p:spPr>
          <a:xfrm>
            <a:off x="1524000" y="2090095"/>
            <a:ext cx="9144000" cy="716850"/>
          </a:xfrm>
          <a:prstGeom prst="rect">
            <a:avLst/>
          </a:prstGeom>
        </p:spPr>
      </p:pic>
      <p:pic>
        <p:nvPicPr>
          <p:cNvPr id="4" name="Picture 3">
            <a:extLst>
              <a:ext uri="{FF2B5EF4-FFF2-40B4-BE49-F238E27FC236}">
                <a16:creationId xmlns:a16="http://schemas.microsoft.com/office/drawing/2014/main" id="{78D5A6CE-D716-4A21-818D-DCFA75340092}"/>
              </a:ext>
            </a:extLst>
          </p:cNvPr>
          <p:cNvPicPr>
            <a:picLocks noChangeAspect="1"/>
          </p:cNvPicPr>
          <p:nvPr/>
        </p:nvPicPr>
        <p:blipFill rotWithShape="1">
          <a:blip r:embed="rId4"/>
          <a:srcRect l="57448" b="52454"/>
          <a:stretch/>
        </p:blipFill>
        <p:spPr>
          <a:xfrm>
            <a:off x="4838352" y="3868617"/>
            <a:ext cx="2843541" cy="2321307"/>
          </a:xfrm>
          <a:prstGeom prst="rect">
            <a:avLst/>
          </a:prstGeom>
        </p:spPr>
      </p:pic>
    </p:spTree>
    <p:extLst>
      <p:ext uri="{BB962C8B-B14F-4D97-AF65-F5344CB8AC3E}">
        <p14:creationId xmlns:p14="http://schemas.microsoft.com/office/powerpoint/2010/main" val="26214084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3A4D58-4B35-40E5-ABBA-8FC2D8561D9E}"/>
              </a:ext>
            </a:extLst>
          </p:cNvPr>
          <p:cNvPicPr>
            <a:picLocks noChangeAspect="1"/>
          </p:cNvPicPr>
          <p:nvPr/>
        </p:nvPicPr>
        <p:blipFill rotWithShape="1">
          <a:blip r:embed="rId2"/>
          <a:srcRect b="38472"/>
          <a:stretch/>
        </p:blipFill>
        <p:spPr>
          <a:xfrm>
            <a:off x="1716574" y="-76200"/>
            <a:ext cx="5482252" cy="4219575"/>
          </a:xfrm>
          <a:prstGeom prst="rect">
            <a:avLst/>
          </a:prstGeom>
        </p:spPr>
      </p:pic>
      <p:pic>
        <p:nvPicPr>
          <p:cNvPr id="3" name="Picture 2">
            <a:extLst>
              <a:ext uri="{FF2B5EF4-FFF2-40B4-BE49-F238E27FC236}">
                <a16:creationId xmlns:a16="http://schemas.microsoft.com/office/drawing/2014/main" id="{1079507B-F126-4C42-A019-3F2CAFCFFA4A}"/>
              </a:ext>
            </a:extLst>
          </p:cNvPr>
          <p:cNvPicPr>
            <a:picLocks noChangeAspect="1"/>
          </p:cNvPicPr>
          <p:nvPr/>
        </p:nvPicPr>
        <p:blipFill>
          <a:blip r:embed="rId3"/>
          <a:stretch>
            <a:fillRect/>
          </a:stretch>
        </p:blipFill>
        <p:spPr>
          <a:xfrm>
            <a:off x="1716575" y="4143375"/>
            <a:ext cx="5586903" cy="1967096"/>
          </a:xfrm>
          <a:prstGeom prst="rect">
            <a:avLst/>
          </a:prstGeom>
        </p:spPr>
      </p:pic>
    </p:spTree>
    <p:extLst>
      <p:ext uri="{BB962C8B-B14F-4D97-AF65-F5344CB8AC3E}">
        <p14:creationId xmlns:p14="http://schemas.microsoft.com/office/powerpoint/2010/main" val="11996302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0766FC-A165-481B-82F8-83B2D22A611A}"/>
              </a:ext>
            </a:extLst>
          </p:cNvPr>
          <p:cNvSpPr/>
          <p:nvPr/>
        </p:nvSpPr>
        <p:spPr>
          <a:xfrm>
            <a:off x="1634913" y="177284"/>
            <a:ext cx="1796326" cy="369332"/>
          </a:xfrm>
          <a:prstGeom prst="rect">
            <a:avLst/>
          </a:prstGeom>
        </p:spPr>
        <p:txBody>
          <a:bodyPr wrap="none">
            <a:spAutoFit/>
          </a:bodyPr>
          <a:lstStyle/>
          <a:p>
            <a:r>
              <a:rPr lang="en-CA" b="1" dirty="0">
                <a:solidFill>
                  <a:srgbClr val="FF0000"/>
                </a:solidFill>
                <a:latin typeface="Times New Roman" panose="02020603050405020304" pitchFamily="18" charset="0"/>
                <a:cs typeface="Times New Roman" panose="02020603050405020304" pitchFamily="18" charset="0"/>
              </a:rPr>
              <a:t>Left Outer Join:</a:t>
            </a:r>
          </a:p>
        </p:txBody>
      </p:sp>
      <p:pic>
        <p:nvPicPr>
          <p:cNvPr id="3" name="Picture 2">
            <a:extLst>
              <a:ext uri="{FF2B5EF4-FFF2-40B4-BE49-F238E27FC236}">
                <a16:creationId xmlns:a16="http://schemas.microsoft.com/office/drawing/2014/main" id="{0829DD2C-45D6-45D7-9B8E-18263CAC2651}"/>
              </a:ext>
            </a:extLst>
          </p:cNvPr>
          <p:cNvPicPr>
            <a:picLocks noChangeAspect="1"/>
          </p:cNvPicPr>
          <p:nvPr/>
        </p:nvPicPr>
        <p:blipFill>
          <a:blip r:embed="rId3"/>
          <a:stretch>
            <a:fillRect/>
          </a:stretch>
        </p:blipFill>
        <p:spPr>
          <a:xfrm>
            <a:off x="1634913" y="1318979"/>
            <a:ext cx="9144000" cy="640773"/>
          </a:xfrm>
          <a:prstGeom prst="rect">
            <a:avLst/>
          </a:prstGeom>
        </p:spPr>
      </p:pic>
      <p:pic>
        <p:nvPicPr>
          <p:cNvPr id="4" name="Picture 3">
            <a:extLst>
              <a:ext uri="{FF2B5EF4-FFF2-40B4-BE49-F238E27FC236}">
                <a16:creationId xmlns:a16="http://schemas.microsoft.com/office/drawing/2014/main" id="{CE25C3E6-55CB-4694-9B20-8AF62FBACAB9}"/>
              </a:ext>
            </a:extLst>
          </p:cNvPr>
          <p:cNvPicPr>
            <a:picLocks noChangeAspect="1"/>
          </p:cNvPicPr>
          <p:nvPr/>
        </p:nvPicPr>
        <p:blipFill rotWithShape="1">
          <a:blip r:embed="rId4"/>
          <a:srcRect t="49616" r="55800" b="5570"/>
          <a:stretch/>
        </p:blipFill>
        <p:spPr>
          <a:xfrm>
            <a:off x="4822134" y="3012831"/>
            <a:ext cx="3255067" cy="2411177"/>
          </a:xfrm>
          <a:prstGeom prst="rect">
            <a:avLst/>
          </a:prstGeom>
        </p:spPr>
      </p:pic>
    </p:spTree>
    <p:extLst>
      <p:ext uri="{BB962C8B-B14F-4D97-AF65-F5344CB8AC3E}">
        <p14:creationId xmlns:p14="http://schemas.microsoft.com/office/powerpoint/2010/main" val="8486504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CF7B35-D898-4A69-B94A-803D372E4651}"/>
              </a:ext>
            </a:extLst>
          </p:cNvPr>
          <p:cNvPicPr>
            <a:picLocks noChangeAspect="1"/>
          </p:cNvPicPr>
          <p:nvPr/>
        </p:nvPicPr>
        <p:blipFill>
          <a:blip r:embed="rId2"/>
          <a:stretch>
            <a:fillRect/>
          </a:stretch>
        </p:blipFill>
        <p:spPr>
          <a:xfrm>
            <a:off x="3403934" y="0"/>
            <a:ext cx="5384132" cy="6858000"/>
          </a:xfrm>
          <a:prstGeom prst="rect">
            <a:avLst/>
          </a:prstGeom>
        </p:spPr>
      </p:pic>
    </p:spTree>
    <p:extLst>
      <p:ext uri="{BB962C8B-B14F-4D97-AF65-F5344CB8AC3E}">
        <p14:creationId xmlns:p14="http://schemas.microsoft.com/office/powerpoint/2010/main" val="3655341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6BF6A0-B24E-4C43-8D47-21ECBCE8F8A9}"/>
              </a:ext>
            </a:extLst>
          </p:cNvPr>
          <p:cNvPicPr>
            <a:picLocks noChangeAspect="1"/>
          </p:cNvPicPr>
          <p:nvPr/>
        </p:nvPicPr>
        <p:blipFill>
          <a:blip r:embed="rId3"/>
          <a:stretch>
            <a:fillRect/>
          </a:stretch>
        </p:blipFill>
        <p:spPr>
          <a:xfrm>
            <a:off x="101600" y="764328"/>
            <a:ext cx="12192000" cy="2789344"/>
          </a:xfrm>
          <a:prstGeom prst="rect">
            <a:avLst/>
          </a:prstGeom>
        </p:spPr>
      </p:pic>
    </p:spTree>
    <p:extLst>
      <p:ext uri="{BB962C8B-B14F-4D97-AF65-F5344CB8AC3E}">
        <p14:creationId xmlns:p14="http://schemas.microsoft.com/office/powerpoint/2010/main" val="1325400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F1280E2-BE01-446E-81F9-8B395BFDBAC3}"/>
              </a:ext>
            </a:extLst>
          </p:cNvPr>
          <p:cNvSpPr/>
          <p:nvPr/>
        </p:nvSpPr>
        <p:spPr>
          <a:xfrm>
            <a:off x="1616067" y="19861"/>
            <a:ext cx="1937390" cy="369332"/>
          </a:xfrm>
          <a:prstGeom prst="rect">
            <a:avLst/>
          </a:prstGeom>
        </p:spPr>
        <p:txBody>
          <a:bodyPr wrap="none">
            <a:spAutoFit/>
          </a:bodyPr>
          <a:lstStyle/>
          <a:p>
            <a:r>
              <a:rPr lang="en-CA" b="1" dirty="0">
                <a:solidFill>
                  <a:srgbClr val="FF0000"/>
                </a:solidFill>
                <a:latin typeface="Times New Roman" panose="02020603050405020304" pitchFamily="18" charset="0"/>
                <a:cs typeface="Times New Roman" panose="02020603050405020304" pitchFamily="18" charset="0"/>
              </a:rPr>
              <a:t>Right Outer Join:</a:t>
            </a:r>
          </a:p>
        </p:txBody>
      </p:sp>
      <p:pic>
        <p:nvPicPr>
          <p:cNvPr id="3" name="Picture 2">
            <a:extLst>
              <a:ext uri="{FF2B5EF4-FFF2-40B4-BE49-F238E27FC236}">
                <a16:creationId xmlns:a16="http://schemas.microsoft.com/office/drawing/2014/main" id="{E4C90FCD-670D-445D-9A4B-218649179729}"/>
              </a:ext>
            </a:extLst>
          </p:cNvPr>
          <p:cNvPicPr>
            <a:picLocks noChangeAspect="1"/>
          </p:cNvPicPr>
          <p:nvPr/>
        </p:nvPicPr>
        <p:blipFill>
          <a:blip r:embed="rId2"/>
          <a:stretch>
            <a:fillRect/>
          </a:stretch>
        </p:blipFill>
        <p:spPr>
          <a:xfrm>
            <a:off x="1524000" y="1488832"/>
            <a:ext cx="9144000" cy="668215"/>
          </a:xfrm>
          <a:prstGeom prst="rect">
            <a:avLst/>
          </a:prstGeom>
        </p:spPr>
      </p:pic>
      <p:pic>
        <p:nvPicPr>
          <p:cNvPr id="4" name="Picture 3">
            <a:extLst>
              <a:ext uri="{FF2B5EF4-FFF2-40B4-BE49-F238E27FC236}">
                <a16:creationId xmlns:a16="http://schemas.microsoft.com/office/drawing/2014/main" id="{A2311FEF-027A-4B97-9C38-55556682D43F}"/>
              </a:ext>
            </a:extLst>
          </p:cNvPr>
          <p:cNvPicPr>
            <a:picLocks noChangeAspect="1"/>
          </p:cNvPicPr>
          <p:nvPr/>
        </p:nvPicPr>
        <p:blipFill rotWithShape="1">
          <a:blip r:embed="rId3"/>
          <a:srcRect l="57297" t="49937" b="2752"/>
          <a:stretch/>
        </p:blipFill>
        <p:spPr>
          <a:xfrm>
            <a:off x="4758113" y="3256684"/>
            <a:ext cx="3963856" cy="3208446"/>
          </a:xfrm>
          <a:prstGeom prst="rect">
            <a:avLst/>
          </a:prstGeom>
        </p:spPr>
      </p:pic>
    </p:spTree>
    <p:extLst>
      <p:ext uri="{BB962C8B-B14F-4D97-AF65-F5344CB8AC3E}">
        <p14:creationId xmlns:p14="http://schemas.microsoft.com/office/powerpoint/2010/main" val="1118690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C4CC05-B5B3-4624-837A-770604A1FC78}"/>
              </a:ext>
            </a:extLst>
          </p:cNvPr>
          <p:cNvPicPr>
            <a:picLocks noChangeAspect="1"/>
          </p:cNvPicPr>
          <p:nvPr/>
        </p:nvPicPr>
        <p:blipFill>
          <a:blip r:embed="rId2"/>
          <a:stretch>
            <a:fillRect/>
          </a:stretch>
        </p:blipFill>
        <p:spPr>
          <a:xfrm>
            <a:off x="3276983" y="1"/>
            <a:ext cx="5638034" cy="6337005"/>
          </a:xfrm>
          <a:prstGeom prst="rect">
            <a:avLst/>
          </a:prstGeom>
        </p:spPr>
      </p:pic>
      <p:pic>
        <p:nvPicPr>
          <p:cNvPr id="3" name="Picture 2">
            <a:extLst>
              <a:ext uri="{FF2B5EF4-FFF2-40B4-BE49-F238E27FC236}">
                <a16:creationId xmlns:a16="http://schemas.microsoft.com/office/drawing/2014/main" id="{7652A43F-D3C4-4E69-B15F-7D27BA5911E2}"/>
              </a:ext>
            </a:extLst>
          </p:cNvPr>
          <p:cNvPicPr>
            <a:picLocks noChangeAspect="1"/>
          </p:cNvPicPr>
          <p:nvPr/>
        </p:nvPicPr>
        <p:blipFill>
          <a:blip r:embed="rId3"/>
          <a:stretch>
            <a:fillRect/>
          </a:stretch>
        </p:blipFill>
        <p:spPr>
          <a:xfrm>
            <a:off x="3385695" y="6337006"/>
            <a:ext cx="6143625" cy="409575"/>
          </a:xfrm>
          <a:prstGeom prst="rect">
            <a:avLst/>
          </a:prstGeom>
        </p:spPr>
      </p:pic>
    </p:spTree>
    <p:extLst>
      <p:ext uri="{BB962C8B-B14F-4D97-AF65-F5344CB8AC3E}">
        <p14:creationId xmlns:p14="http://schemas.microsoft.com/office/powerpoint/2010/main" val="23089531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8D2FB5-9A2B-4783-8057-02FB0CA2D07C}"/>
              </a:ext>
            </a:extLst>
          </p:cNvPr>
          <p:cNvPicPr>
            <a:picLocks noChangeAspect="1"/>
          </p:cNvPicPr>
          <p:nvPr/>
        </p:nvPicPr>
        <p:blipFill>
          <a:blip r:embed="rId3"/>
          <a:stretch>
            <a:fillRect/>
          </a:stretch>
        </p:blipFill>
        <p:spPr>
          <a:xfrm>
            <a:off x="1524000" y="888809"/>
            <a:ext cx="9144000" cy="4527357"/>
          </a:xfrm>
          <a:prstGeom prst="rect">
            <a:avLst/>
          </a:prstGeom>
        </p:spPr>
      </p:pic>
      <p:pic>
        <p:nvPicPr>
          <p:cNvPr id="3" name="Picture 2">
            <a:extLst>
              <a:ext uri="{FF2B5EF4-FFF2-40B4-BE49-F238E27FC236}">
                <a16:creationId xmlns:a16="http://schemas.microsoft.com/office/drawing/2014/main" id="{179EC3CC-8103-4A2F-B5E5-2163C151FF28}"/>
              </a:ext>
            </a:extLst>
          </p:cNvPr>
          <p:cNvPicPr>
            <a:picLocks noChangeAspect="1"/>
          </p:cNvPicPr>
          <p:nvPr/>
        </p:nvPicPr>
        <p:blipFill>
          <a:blip r:embed="rId4"/>
          <a:stretch>
            <a:fillRect/>
          </a:stretch>
        </p:blipFill>
        <p:spPr>
          <a:xfrm>
            <a:off x="1524000" y="5416165"/>
            <a:ext cx="9144000" cy="1350402"/>
          </a:xfrm>
          <a:prstGeom prst="rect">
            <a:avLst/>
          </a:prstGeom>
        </p:spPr>
      </p:pic>
      <p:sp>
        <p:nvSpPr>
          <p:cNvPr id="4" name="Rectangle 3">
            <a:extLst>
              <a:ext uri="{FF2B5EF4-FFF2-40B4-BE49-F238E27FC236}">
                <a16:creationId xmlns:a16="http://schemas.microsoft.com/office/drawing/2014/main" id="{C0148318-9F8A-4E8C-B6DD-AEBD78F13314}"/>
              </a:ext>
            </a:extLst>
          </p:cNvPr>
          <p:cNvSpPr/>
          <p:nvPr/>
        </p:nvSpPr>
        <p:spPr>
          <a:xfrm>
            <a:off x="1524001" y="0"/>
            <a:ext cx="2715808" cy="461665"/>
          </a:xfrm>
          <a:prstGeom prst="rect">
            <a:avLst/>
          </a:prstGeom>
        </p:spPr>
        <p:txBody>
          <a:bodyPr wrap="none">
            <a:spAutoFit/>
          </a:bodyPr>
          <a:lstStyle/>
          <a:p>
            <a:r>
              <a:rPr lang="en-CA" sz="2400" b="1" dirty="0">
                <a:solidFill>
                  <a:srgbClr val="FF0000"/>
                </a:solidFill>
                <a:latin typeface="Times New Roman" panose="02020603050405020304" pitchFamily="18" charset="0"/>
                <a:cs typeface="Times New Roman" panose="02020603050405020304" pitchFamily="18" charset="0"/>
              </a:rPr>
              <a:t>Delete  and update </a:t>
            </a:r>
          </a:p>
        </p:txBody>
      </p:sp>
    </p:spTree>
    <p:extLst>
      <p:ext uri="{BB962C8B-B14F-4D97-AF65-F5344CB8AC3E}">
        <p14:creationId xmlns:p14="http://schemas.microsoft.com/office/powerpoint/2010/main" val="17288746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E43134-B020-419A-9F25-F1606FCABF40}"/>
              </a:ext>
            </a:extLst>
          </p:cNvPr>
          <p:cNvPicPr>
            <a:picLocks noChangeAspect="1"/>
          </p:cNvPicPr>
          <p:nvPr/>
        </p:nvPicPr>
        <p:blipFill>
          <a:blip r:embed="rId2"/>
          <a:stretch>
            <a:fillRect/>
          </a:stretch>
        </p:blipFill>
        <p:spPr>
          <a:xfrm>
            <a:off x="1524000" y="398977"/>
            <a:ext cx="9144000" cy="3030023"/>
          </a:xfrm>
          <a:prstGeom prst="rect">
            <a:avLst/>
          </a:prstGeom>
        </p:spPr>
      </p:pic>
      <p:pic>
        <p:nvPicPr>
          <p:cNvPr id="3" name="Picture 2">
            <a:extLst>
              <a:ext uri="{FF2B5EF4-FFF2-40B4-BE49-F238E27FC236}">
                <a16:creationId xmlns:a16="http://schemas.microsoft.com/office/drawing/2014/main" id="{4E674254-E531-4A16-B729-C47D3522B3DF}"/>
              </a:ext>
            </a:extLst>
          </p:cNvPr>
          <p:cNvPicPr>
            <a:picLocks noChangeAspect="1"/>
          </p:cNvPicPr>
          <p:nvPr/>
        </p:nvPicPr>
        <p:blipFill>
          <a:blip r:embed="rId3"/>
          <a:stretch>
            <a:fillRect/>
          </a:stretch>
        </p:blipFill>
        <p:spPr>
          <a:xfrm>
            <a:off x="1640960" y="3918817"/>
            <a:ext cx="9027041" cy="1784833"/>
          </a:xfrm>
          <a:prstGeom prst="rect">
            <a:avLst/>
          </a:prstGeom>
        </p:spPr>
      </p:pic>
    </p:spTree>
    <p:extLst>
      <p:ext uri="{BB962C8B-B14F-4D97-AF65-F5344CB8AC3E}">
        <p14:creationId xmlns:p14="http://schemas.microsoft.com/office/powerpoint/2010/main" val="9458792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B96673-4EA7-4D50-962E-A1817A855AFC}"/>
              </a:ext>
            </a:extLst>
          </p:cNvPr>
          <p:cNvPicPr>
            <a:picLocks noChangeAspect="1"/>
          </p:cNvPicPr>
          <p:nvPr/>
        </p:nvPicPr>
        <p:blipFill>
          <a:blip r:embed="rId2"/>
          <a:stretch>
            <a:fillRect/>
          </a:stretch>
        </p:blipFill>
        <p:spPr>
          <a:xfrm>
            <a:off x="1598428" y="104879"/>
            <a:ext cx="9144000" cy="2267628"/>
          </a:xfrm>
          <a:prstGeom prst="rect">
            <a:avLst/>
          </a:prstGeom>
        </p:spPr>
      </p:pic>
      <p:pic>
        <p:nvPicPr>
          <p:cNvPr id="3" name="Picture 2">
            <a:extLst>
              <a:ext uri="{FF2B5EF4-FFF2-40B4-BE49-F238E27FC236}">
                <a16:creationId xmlns:a16="http://schemas.microsoft.com/office/drawing/2014/main" id="{7E7782E3-CC4F-4255-B10C-335EAE91BF1E}"/>
              </a:ext>
            </a:extLst>
          </p:cNvPr>
          <p:cNvPicPr>
            <a:picLocks noChangeAspect="1"/>
          </p:cNvPicPr>
          <p:nvPr/>
        </p:nvPicPr>
        <p:blipFill>
          <a:blip r:embed="rId3"/>
          <a:stretch>
            <a:fillRect/>
          </a:stretch>
        </p:blipFill>
        <p:spPr>
          <a:xfrm>
            <a:off x="1524000" y="5339026"/>
            <a:ext cx="9144000" cy="1076851"/>
          </a:xfrm>
          <a:prstGeom prst="rect">
            <a:avLst/>
          </a:prstGeom>
        </p:spPr>
      </p:pic>
      <p:pic>
        <p:nvPicPr>
          <p:cNvPr id="4" name="Picture 3">
            <a:extLst>
              <a:ext uri="{FF2B5EF4-FFF2-40B4-BE49-F238E27FC236}">
                <a16:creationId xmlns:a16="http://schemas.microsoft.com/office/drawing/2014/main" id="{6C74E0C5-FF1B-4C7A-BD0F-9C1F71723768}"/>
              </a:ext>
            </a:extLst>
          </p:cNvPr>
          <p:cNvPicPr>
            <a:picLocks noChangeAspect="1"/>
          </p:cNvPicPr>
          <p:nvPr/>
        </p:nvPicPr>
        <p:blipFill>
          <a:blip r:embed="rId4"/>
          <a:stretch>
            <a:fillRect/>
          </a:stretch>
        </p:blipFill>
        <p:spPr>
          <a:xfrm>
            <a:off x="1598428" y="2372508"/>
            <a:ext cx="9144000" cy="2588617"/>
          </a:xfrm>
          <a:prstGeom prst="rect">
            <a:avLst/>
          </a:prstGeom>
        </p:spPr>
      </p:pic>
    </p:spTree>
    <p:extLst>
      <p:ext uri="{BB962C8B-B14F-4D97-AF65-F5344CB8AC3E}">
        <p14:creationId xmlns:p14="http://schemas.microsoft.com/office/powerpoint/2010/main" val="41777939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1" y="98248"/>
            <a:ext cx="9143999" cy="1167845"/>
          </a:xfrm>
        </p:spPr>
        <p:txBody>
          <a:bodyPr>
            <a:normAutofit/>
          </a:bodyPr>
          <a:lstStyle/>
          <a:p>
            <a:r>
              <a:rPr lang="en-US" sz="3100" b="1" i="1" dirty="0">
                <a:solidFill>
                  <a:srgbClr val="FF0000"/>
                </a:solidFill>
                <a:latin typeface="Times New Roman" panose="02020603050405020304" pitchFamily="18" charset="0"/>
                <a:cs typeface="Times New Roman" panose="02020603050405020304" pitchFamily="18" charset="0"/>
              </a:rPr>
              <a:t>Hadoop File Formats  </a:t>
            </a:r>
          </a:p>
        </p:txBody>
      </p:sp>
      <p:pic>
        <p:nvPicPr>
          <p:cNvPr id="4" name="Picture 3">
            <a:extLst>
              <a:ext uri="{FF2B5EF4-FFF2-40B4-BE49-F238E27FC236}">
                <a16:creationId xmlns:a16="http://schemas.microsoft.com/office/drawing/2014/main" id="{753CE96D-2C3D-48B1-AB98-00AD298A64BD}"/>
              </a:ext>
            </a:extLst>
          </p:cNvPr>
          <p:cNvPicPr>
            <a:picLocks noChangeAspect="1"/>
          </p:cNvPicPr>
          <p:nvPr/>
        </p:nvPicPr>
        <p:blipFill>
          <a:blip r:embed="rId2"/>
          <a:stretch>
            <a:fillRect/>
          </a:stretch>
        </p:blipFill>
        <p:spPr>
          <a:xfrm>
            <a:off x="2215401" y="1962963"/>
            <a:ext cx="6950696" cy="3355020"/>
          </a:xfrm>
          <a:prstGeom prst="rect">
            <a:avLst/>
          </a:prstGeom>
        </p:spPr>
      </p:pic>
    </p:spTree>
    <p:extLst>
      <p:ext uri="{BB962C8B-B14F-4D97-AF65-F5344CB8AC3E}">
        <p14:creationId xmlns:p14="http://schemas.microsoft.com/office/powerpoint/2010/main" val="13229934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9"/>
            <a:ext cx="8229600" cy="955851"/>
          </a:xfrm>
        </p:spPr>
        <p:txBody>
          <a:bodyPr/>
          <a:lstStyle/>
          <a:p>
            <a:r>
              <a:rPr lang="en-US" b="1" dirty="0">
                <a:solidFill>
                  <a:srgbClr val="FF0000"/>
                </a:solidFill>
                <a:latin typeface="Times New Roman" panose="02020603050405020304" pitchFamily="18" charset="0"/>
                <a:cs typeface="Times New Roman" panose="02020603050405020304" pitchFamily="18" charset="0"/>
              </a:rPr>
              <a:t>Formats Available</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Plain Text</a:t>
            </a:r>
          </a:p>
          <a:p>
            <a:r>
              <a:rPr lang="en-US" dirty="0">
                <a:latin typeface="Times New Roman" panose="02020603050405020304" pitchFamily="18" charset="0"/>
                <a:cs typeface="Times New Roman" panose="02020603050405020304" pitchFamily="18" charset="0"/>
              </a:rPr>
              <a:t>Sequence Files</a:t>
            </a:r>
          </a:p>
          <a:p>
            <a:r>
              <a:rPr lang="en-US" dirty="0">
                <a:latin typeface="Times New Roman" panose="02020603050405020304" pitchFamily="18" charset="0"/>
                <a:cs typeface="Times New Roman" panose="02020603050405020304" pitchFamily="18" charset="0"/>
              </a:rPr>
              <a:t>Avro</a:t>
            </a:r>
          </a:p>
          <a:p>
            <a:r>
              <a:rPr lang="en-US" dirty="0">
                <a:latin typeface="Times New Roman" panose="02020603050405020304" pitchFamily="18" charset="0"/>
                <a:cs typeface="Times New Roman" panose="02020603050405020304" pitchFamily="18" charset="0"/>
              </a:rPr>
              <a:t>Parquet</a:t>
            </a:r>
          </a:p>
          <a:p>
            <a:r>
              <a:rPr lang="en-US" dirty="0">
                <a:latin typeface="Times New Roman" panose="02020603050405020304" pitchFamily="18" charset="0"/>
                <a:cs typeface="Times New Roman" panose="02020603050405020304" pitchFamily="18" charset="0"/>
              </a:rPr>
              <a:t>RC</a:t>
            </a:r>
          </a:p>
          <a:p>
            <a:r>
              <a:rPr lang="en-US" dirty="0">
                <a:latin typeface="Times New Roman" panose="02020603050405020304" pitchFamily="18" charset="0"/>
                <a:cs typeface="Times New Roman" panose="02020603050405020304" pitchFamily="18" charset="0"/>
              </a:rPr>
              <a:t>ORC</a:t>
            </a:r>
          </a:p>
        </p:txBody>
      </p:sp>
    </p:spTree>
    <p:extLst>
      <p:ext uri="{BB962C8B-B14F-4D97-AF65-F5344CB8AC3E}">
        <p14:creationId xmlns:p14="http://schemas.microsoft.com/office/powerpoint/2010/main" val="1157874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Times New Roman" panose="02020603050405020304" pitchFamily="18" charset="0"/>
                <a:cs typeface="Times New Roman" panose="02020603050405020304" pitchFamily="18" charset="0"/>
              </a:rPr>
              <a:t>Benefits</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Faster read times</a:t>
            </a:r>
          </a:p>
          <a:p>
            <a:r>
              <a:rPr lang="en-US" dirty="0">
                <a:latin typeface="Times New Roman" panose="02020603050405020304" pitchFamily="18" charset="0"/>
                <a:cs typeface="Times New Roman" panose="02020603050405020304" pitchFamily="18" charset="0"/>
              </a:rPr>
              <a:t>Faster write times</a:t>
            </a:r>
          </a:p>
          <a:p>
            <a:r>
              <a:rPr lang="en-US" dirty="0">
                <a:latin typeface="Times New Roman" panose="02020603050405020304" pitchFamily="18" charset="0"/>
                <a:cs typeface="Times New Roman" panose="02020603050405020304" pitchFamily="18" charset="0"/>
              </a:rPr>
              <a:t>Splittable files</a:t>
            </a:r>
          </a:p>
          <a:p>
            <a:r>
              <a:rPr lang="en-US" dirty="0">
                <a:latin typeface="Times New Roman" panose="02020603050405020304" pitchFamily="18" charset="0"/>
                <a:cs typeface="Times New Roman" panose="02020603050405020304" pitchFamily="18" charset="0"/>
              </a:rPr>
              <a:t>Schema support </a:t>
            </a:r>
          </a:p>
          <a:p>
            <a:r>
              <a:rPr lang="en-US" dirty="0">
                <a:latin typeface="Times New Roman" panose="02020603050405020304" pitchFamily="18" charset="0"/>
                <a:cs typeface="Times New Roman" panose="02020603050405020304" pitchFamily="18" charset="0"/>
              </a:rPr>
              <a:t>Compression support</a:t>
            </a:r>
          </a:p>
        </p:txBody>
      </p:sp>
    </p:spTree>
    <p:extLst>
      <p:ext uri="{BB962C8B-B14F-4D97-AF65-F5344CB8AC3E}">
        <p14:creationId xmlns:p14="http://schemas.microsoft.com/office/powerpoint/2010/main" val="19238689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4AFFD2-88BC-4479-8B47-89E584D1726F}"/>
              </a:ext>
            </a:extLst>
          </p:cNvPr>
          <p:cNvPicPr>
            <a:picLocks noChangeAspect="1"/>
          </p:cNvPicPr>
          <p:nvPr/>
        </p:nvPicPr>
        <p:blipFill>
          <a:blip r:embed="rId3"/>
          <a:stretch>
            <a:fillRect/>
          </a:stretch>
        </p:blipFill>
        <p:spPr>
          <a:xfrm>
            <a:off x="2566988" y="514350"/>
            <a:ext cx="7058025" cy="5829300"/>
          </a:xfrm>
          <a:prstGeom prst="rect">
            <a:avLst/>
          </a:prstGeom>
        </p:spPr>
      </p:pic>
    </p:spTree>
    <p:extLst>
      <p:ext uri="{BB962C8B-B14F-4D97-AF65-F5344CB8AC3E}">
        <p14:creationId xmlns:p14="http://schemas.microsoft.com/office/powerpoint/2010/main" val="10006596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Times New Roman" panose="02020603050405020304" pitchFamily="18" charset="0"/>
                <a:cs typeface="Times New Roman" panose="02020603050405020304" pitchFamily="18" charset="0"/>
              </a:rPr>
              <a:t>Text Format</a:t>
            </a:r>
          </a:p>
        </p:txBody>
      </p:sp>
      <p:sp>
        <p:nvSpPr>
          <p:cNvPr id="3" name="Content Placeholder 2"/>
          <p:cNvSpPr>
            <a:spLocks noGrp="1"/>
          </p:cNvSpPr>
          <p:nvPr>
            <p:ph idx="1"/>
          </p:nvPr>
        </p:nvSpPr>
        <p:spPr>
          <a:xfrm>
            <a:off x="1981200" y="1600200"/>
            <a:ext cx="8418576" cy="4861560"/>
          </a:xfrm>
        </p:spPr>
        <p:txBody>
          <a:bodyPr/>
          <a:lstStyle/>
          <a:p>
            <a:r>
              <a:rPr lang="en-US" dirty="0">
                <a:latin typeface="Times New Roman" panose="02020603050405020304" pitchFamily="18" charset="0"/>
                <a:cs typeface="Times New Roman" panose="02020603050405020304" pitchFamily="18" charset="0"/>
              </a:rPr>
              <a:t>Mostly structured data</a:t>
            </a:r>
          </a:p>
          <a:p>
            <a:r>
              <a:rPr lang="en-US" dirty="0">
                <a:latin typeface="Times New Roman" panose="02020603050405020304" pitchFamily="18" charset="0"/>
                <a:cs typeface="Times New Roman" panose="02020603050405020304" pitchFamily="18" charset="0"/>
              </a:rPr>
              <a:t>Splittable</a:t>
            </a:r>
          </a:p>
          <a:p>
            <a:r>
              <a:rPr lang="en-US" dirty="0">
                <a:latin typeface="Times New Roman" panose="02020603050405020304" pitchFamily="18" charset="0"/>
                <a:cs typeface="Times New Roman" panose="02020603050405020304" pitchFamily="18" charset="0"/>
              </a:rPr>
              <a:t>Compression is done at the file level</a:t>
            </a:r>
          </a:p>
        </p:txBody>
      </p:sp>
    </p:spTree>
    <p:extLst>
      <p:ext uri="{BB962C8B-B14F-4D97-AF65-F5344CB8AC3E}">
        <p14:creationId xmlns:p14="http://schemas.microsoft.com/office/powerpoint/2010/main" val="3437503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CC81C4-AEFA-48D0-8A59-287AE3A4876A}"/>
              </a:ext>
            </a:extLst>
          </p:cNvPr>
          <p:cNvPicPr>
            <a:picLocks noChangeAspect="1"/>
          </p:cNvPicPr>
          <p:nvPr/>
        </p:nvPicPr>
        <p:blipFill>
          <a:blip r:embed="rId2"/>
          <a:stretch>
            <a:fillRect/>
          </a:stretch>
        </p:blipFill>
        <p:spPr>
          <a:xfrm>
            <a:off x="0" y="1757974"/>
            <a:ext cx="12192000" cy="3342052"/>
          </a:xfrm>
          <a:prstGeom prst="rect">
            <a:avLst/>
          </a:prstGeom>
        </p:spPr>
      </p:pic>
    </p:spTree>
    <p:extLst>
      <p:ext uri="{BB962C8B-B14F-4D97-AF65-F5344CB8AC3E}">
        <p14:creationId xmlns:p14="http://schemas.microsoft.com/office/powerpoint/2010/main" val="8025371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Times New Roman" panose="02020603050405020304" pitchFamily="18" charset="0"/>
                <a:cs typeface="Times New Roman" panose="02020603050405020304" pitchFamily="18" charset="0"/>
              </a:rPr>
              <a:t>Sequence Files</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Records are stored in binary format</a:t>
            </a:r>
          </a:p>
          <a:p>
            <a:r>
              <a:rPr lang="en-US" dirty="0">
                <a:latin typeface="Times New Roman" panose="02020603050405020304" pitchFamily="18" charset="0"/>
                <a:cs typeface="Times New Roman" panose="02020603050405020304" pitchFamily="18" charset="0"/>
              </a:rPr>
              <a:t>Saves space compared to text files</a:t>
            </a:r>
          </a:p>
          <a:p>
            <a:r>
              <a:rPr lang="en-US" dirty="0">
                <a:latin typeface="Times New Roman" panose="02020603050405020304" pitchFamily="18" charset="0"/>
                <a:cs typeface="Times New Roman" panose="02020603050405020304" pitchFamily="18" charset="0"/>
              </a:rPr>
              <a:t>Binary conversion is achieved through custom serialization/deserialization</a:t>
            </a:r>
          </a:p>
          <a:p>
            <a:r>
              <a:rPr lang="en-US" dirty="0">
                <a:latin typeface="Times New Roman" panose="02020603050405020304" pitchFamily="18" charset="0"/>
                <a:cs typeface="Times New Roman" panose="02020603050405020304" pitchFamily="18" charset="0"/>
              </a:rPr>
              <a:t>Stored as key-value pairs</a:t>
            </a:r>
          </a:p>
          <a:p>
            <a:r>
              <a:rPr lang="en-US" dirty="0">
                <a:latin typeface="Times New Roman" panose="02020603050405020304" pitchFamily="18" charset="0"/>
                <a:cs typeface="Times New Roman" panose="02020603050405020304" pitchFamily="18" charset="0"/>
              </a:rPr>
              <a:t>Supports block level compression</a:t>
            </a:r>
          </a:p>
          <a:p>
            <a:r>
              <a:rPr lang="en-US" dirty="0">
                <a:latin typeface="Times New Roman" panose="02020603050405020304" pitchFamily="18" charset="0"/>
                <a:cs typeface="Times New Roman" panose="02020603050405020304" pitchFamily="18" charset="0"/>
              </a:rPr>
              <a:t>Splittable at the block level</a:t>
            </a:r>
          </a:p>
        </p:txBody>
      </p:sp>
    </p:spTree>
    <p:extLst>
      <p:ext uri="{BB962C8B-B14F-4D97-AF65-F5344CB8AC3E}">
        <p14:creationId xmlns:p14="http://schemas.microsoft.com/office/powerpoint/2010/main" val="28737021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9B479C-D204-417D-A1C8-5708198B9C1D}"/>
              </a:ext>
            </a:extLst>
          </p:cNvPr>
          <p:cNvPicPr>
            <a:picLocks noChangeAspect="1"/>
          </p:cNvPicPr>
          <p:nvPr/>
        </p:nvPicPr>
        <p:blipFill>
          <a:blip r:embed="rId2"/>
          <a:stretch>
            <a:fillRect/>
          </a:stretch>
        </p:blipFill>
        <p:spPr>
          <a:xfrm>
            <a:off x="1524000" y="610888"/>
            <a:ext cx="9144000" cy="5636224"/>
          </a:xfrm>
          <a:prstGeom prst="rect">
            <a:avLst/>
          </a:prstGeom>
        </p:spPr>
      </p:pic>
    </p:spTree>
    <p:extLst>
      <p:ext uri="{BB962C8B-B14F-4D97-AF65-F5344CB8AC3E}">
        <p14:creationId xmlns:p14="http://schemas.microsoft.com/office/powerpoint/2010/main" val="35233614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5F38F4-D004-47F4-B3DF-502B5281BE5B}"/>
              </a:ext>
            </a:extLst>
          </p:cNvPr>
          <p:cNvPicPr>
            <a:picLocks noChangeAspect="1"/>
          </p:cNvPicPr>
          <p:nvPr/>
        </p:nvPicPr>
        <p:blipFill>
          <a:blip r:embed="rId3"/>
          <a:stretch>
            <a:fillRect/>
          </a:stretch>
        </p:blipFill>
        <p:spPr>
          <a:xfrm>
            <a:off x="1524000" y="1365051"/>
            <a:ext cx="9144000" cy="4127899"/>
          </a:xfrm>
          <a:prstGeom prst="rect">
            <a:avLst/>
          </a:prstGeom>
        </p:spPr>
      </p:pic>
    </p:spTree>
    <p:extLst>
      <p:ext uri="{BB962C8B-B14F-4D97-AF65-F5344CB8AC3E}">
        <p14:creationId xmlns:p14="http://schemas.microsoft.com/office/powerpoint/2010/main" val="41892693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628668-EAAB-4CA1-8F63-B73E7BD763BE}"/>
              </a:ext>
            </a:extLst>
          </p:cNvPr>
          <p:cNvPicPr>
            <a:picLocks noChangeAspect="1"/>
          </p:cNvPicPr>
          <p:nvPr/>
        </p:nvPicPr>
        <p:blipFill>
          <a:blip r:embed="rId3"/>
          <a:stretch>
            <a:fillRect/>
          </a:stretch>
        </p:blipFill>
        <p:spPr>
          <a:xfrm>
            <a:off x="1524000" y="275015"/>
            <a:ext cx="9144000" cy="5966594"/>
          </a:xfrm>
          <a:prstGeom prst="rect">
            <a:avLst/>
          </a:prstGeom>
        </p:spPr>
      </p:pic>
    </p:spTree>
    <p:extLst>
      <p:ext uri="{BB962C8B-B14F-4D97-AF65-F5344CB8AC3E}">
        <p14:creationId xmlns:p14="http://schemas.microsoft.com/office/powerpoint/2010/main" val="39582472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6ED54E-34C3-42A0-9CB6-CAE848BD6005}"/>
              </a:ext>
            </a:extLst>
          </p:cNvPr>
          <p:cNvPicPr>
            <a:picLocks noChangeAspect="1"/>
          </p:cNvPicPr>
          <p:nvPr/>
        </p:nvPicPr>
        <p:blipFill>
          <a:blip r:embed="rId3"/>
          <a:stretch>
            <a:fillRect/>
          </a:stretch>
        </p:blipFill>
        <p:spPr>
          <a:xfrm>
            <a:off x="1524000" y="2538759"/>
            <a:ext cx="9144000" cy="483310"/>
          </a:xfrm>
          <a:prstGeom prst="rect">
            <a:avLst/>
          </a:prstGeom>
        </p:spPr>
      </p:pic>
    </p:spTree>
    <p:extLst>
      <p:ext uri="{BB962C8B-B14F-4D97-AF65-F5344CB8AC3E}">
        <p14:creationId xmlns:p14="http://schemas.microsoft.com/office/powerpoint/2010/main" val="5514384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CE38F8-0D3A-40B3-BD67-2D2DDD2C481C}"/>
              </a:ext>
            </a:extLst>
          </p:cNvPr>
          <p:cNvPicPr>
            <a:picLocks noChangeAspect="1"/>
          </p:cNvPicPr>
          <p:nvPr/>
        </p:nvPicPr>
        <p:blipFill>
          <a:blip r:embed="rId2"/>
          <a:stretch>
            <a:fillRect/>
          </a:stretch>
        </p:blipFill>
        <p:spPr>
          <a:xfrm>
            <a:off x="1524000" y="833704"/>
            <a:ext cx="9144000" cy="5190592"/>
          </a:xfrm>
          <a:prstGeom prst="rect">
            <a:avLst/>
          </a:prstGeom>
        </p:spPr>
      </p:pic>
    </p:spTree>
    <p:extLst>
      <p:ext uri="{BB962C8B-B14F-4D97-AF65-F5344CB8AC3E}">
        <p14:creationId xmlns:p14="http://schemas.microsoft.com/office/powerpoint/2010/main" val="31293314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E5B47B-44A2-4F9F-8A90-55046C0BDE8B}"/>
              </a:ext>
            </a:extLst>
          </p:cNvPr>
          <p:cNvPicPr>
            <a:picLocks noChangeAspect="1"/>
          </p:cNvPicPr>
          <p:nvPr/>
        </p:nvPicPr>
        <p:blipFill>
          <a:blip r:embed="rId2"/>
          <a:stretch>
            <a:fillRect/>
          </a:stretch>
        </p:blipFill>
        <p:spPr>
          <a:xfrm>
            <a:off x="1767840" y="160105"/>
            <a:ext cx="9144000" cy="246718"/>
          </a:xfrm>
          <a:prstGeom prst="rect">
            <a:avLst/>
          </a:prstGeom>
        </p:spPr>
      </p:pic>
      <p:pic>
        <p:nvPicPr>
          <p:cNvPr id="3" name="Picture 2">
            <a:extLst>
              <a:ext uri="{FF2B5EF4-FFF2-40B4-BE49-F238E27FC236}">
                <a16:creationId xmlns:a16="http://schemas.microsoft.com/office/drawing/2014/main" id="{A27E771A-5763-42D8-941B-124DB57D3385}"/>
              </a:ext>
            </a:extLst>
          </p:cNvPr>
          <p:cNvPicPr>
            <a:picLocks noChangeAspect="1"/>
          </p:cNvPicPr>
          <p:nvPr/>
        </p:nvPicPr>
        <p:blipFill>
          <a:blip r:embed="rId3"/>
          <a:stretch>
            <a:fillRect/>
          </a:stretch>
        </p:blipFill>
        <p:spPr>
          <a:xfrm>
            <a:off x="1524000" y="3060782"/>
            <a:ext cx="9144000" cy="3183983"/>
          </a:xfrm>
          <a:prstGeom prst="rect">
            <a:avLst/>
          </a:prstGeom>
        </p:spPr>
      </p:pic>
      <p:pic>
        <p:nvPicPr>
          <p:cNvPr id="5" name="Picture 4">
            <a:extLst>
              <a:ext uri="{FF2B5EF4-FFF2-40B4-BE49-F238E27FC236}">
                <a16:creationId xmlns:a16="http://schemas.microsoft.com/office/drawing/2014/main" id="{0C5441D6-4B67-40AB-8444-1C42C9F6E4BC}"/>
              </a:ext>
            </a:extLst>
          </p:cNvPr>
          <p:cNvPicPr>
            <a:picLocks noChangeAspect="1"/>
          </p:cNvPicPr>
          <p:nvPr/>
        </p:nvPicPr>
        <p:blipFill>
          <a:blip r:embed="rId4"/>
          <a:stretch>
            <a:fillRect/>
          </a:stretch>
        </p:blipFill>
        <p:spPr>
          <a:xfrm>
            <a:off x="1609344" y="709353"/>
            <a:ext cx="9144000" cy="1782618"/>
          </a:xfrm>
          <a:prstGeom prst="rect">
            <a:avLst/>
          </a:prstGeom>
        </p:spPr>
      </p:pic>
    </p:spTree>
    <p:extLst>
      <p:ext uri="{BB962C8B-B14F-4D97-AF65-F5344CB8AC3E}">
        <p14:creationId xmlns:p14="http://schemas.microsoft.com/office/powerpoint/2010/main" val="41510026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B63345-3ED0-4EA7-A2D7-B7F1D55A96B8}"/>
              </a:ext>
            </a:extLst>
          </p:cNvPr>
          <p:cNvPicPr>
            <a:picLocks noChangeAspect="1"/>
          </p:cNvPicPr>
          <p:nvPr/>
        </p:nvPicPr>
        <p:blipFill>
          <a:blip r:embed="rId3"/>
          <a:stretch>
            <a:fillRect/>
          </a:stretch>
        </p:blipFill>
        <p:spPr>
          <a:xfrm>
            <a:off x="1524000" y="376198"/>
            <a:ext cx="9144000" cy="1462324"/>
          </a:xfrm>
          <a:prstGeom prst="rect">
            <a:avLst/>
          </a:prstGeom>
        </p:spPr>
      </p:pic>
      <p:pic>
        <p:nvPicPr>
          <p:cNvPr id="4" name="Picture 3">
            <a:extLst>
              <a:ext uri="{FF2B5EF4-FFF2-40B4-BE49-F238E27FC236}">
                <a16:creationId xmlns:a16="http://schemas.microsoft.com/office/drawing/2014/main" id="{01ACED29-207C-4D7E-9D4E-A2F7510B8E29}"/>
              </a:ext>
            </a:extLst>
          </p:cNvPr>
          <p:cNvPicPr>
            <a:picLocks noChangeAspect="1"/>
          </p:cNvPicPr>
          <p:nvPr/>
        </p:nvPicPr>
        <p:blipFill>
          <a:blip r:embed="rId4"/>
          <a:stretch>
            <a:fillRect/>
          </a:stretch>
        </p:blipFill>
        <p:spPr>
          <a:xfrm>
            <a:off x="1524000" y="2454127"/>
            <a:ext cx="9144000" cy="3757283"/>
          </a:xfrm>
          <a:prstGeom prst="rect">
            <a:avLst/>
          </a:prstGeom>
        </p:spPr>
      </p:pic>
    </p:spTree>
    <p:extLst>
      <p:ext uri="{BB962C8B-B14F-4D97-AF65-F5344CB8AC3E}">
        <p14:creationId xmlns:p14="http://schemas.microsoft.com/office/powerpoint/2010/main" val="36338249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2DD445-A560-4E11-980C-E749012CA9ED}"/>
              </a:ext>
            </a:extLst>
          </p:cNvPr>
          <p:cNvPicPr>
            <a:picLocks noChangeAspect="1"/>
          </p:cNvPicPr>
          <p:nvPr/>
        </p:nvPicPr>
        <p:blipFill>
          <a:blip r:embed="rId3"/>
          <a:stretch>
            <a:fillRect/>
          </a:stretch>
        </p:blipFill>
        <p:spPr>
          <a:xfrm>
            <a:off x="1524000" y="2028185"/>
            <a:ext cx="9144000" cy="2801630"/>
          </a:xfrm>
          <a:prstGeom prst="rect">
            <a:avLst/>
          </a:prstGeom>
        </p:spPr>
      </p:pic>
    </p:spTree>
    <p:extLst>
      <p:ext uri="{BB962C8B-B14F-4D97-AF65-F5344CB8AC3E}">
        <p14:creationId xmlns:p14="http://schemas.microsoft.com/office/powerpoint/2010/main" val="20185982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2526"/>
            <a:ext cx="8229600" cy="790074"/>
          </a:xfrm>
        </p:spPr>
        <p:txBody>
          <a:bodyPr/>
          <a:lstStyle/>
          <a:p>
            <a:r>
              <a:rPr lang="en-US" b="1" dirty="0">
                <a:solidFill>
                  <a:srgbClr val="FF0000"/>
                </a:solidFill>
                <a:latin typeface="Times New Roman" panose="02020603050405020304" pitchFamily="18" charset="0"/>
                <a:cs typeface="Times New Roman" panose="02020603050405020304" pitchFamily="18" charset="0"/>
              </a:rPr>
              <a:t>Avro Files</a:t>
            </a:r>
          </a:p>
        </p:txBody>
      </p:sp>
      <p:sp>
        <p:nvSpPr>
          <p:cNvPr id="3" name="Content Placeholder 2"/>
          <p:cNvSpPr>
            <a:spLocks noGrp="1"/>
          </p:cNvSpPr>
          <p:nvPr>
            <p:ph idx="1"/>
          </p:nvPr>
        </p:nvSpPr>
        <p:spPr>
          <a:xfrm>
            <a:off x="1981200" y="1600201"/>
            <a:ext cx="8473858" cy="4525963"/>
          </a:xfrm>
        </p:spPr>
        <p:txBody>
          <a:bodyPr/>
          <a:lstStyle/>
          <a:p>
            <a:r>
              <a:rPr lang="en-US" sz="2400" dirty="0">
                <a:latin typeface="Times New Roman" panose="02020603050405020304" pitchFamily="18" charset="0"/>
                <a:cs typeface="Times New Roman" panose="02020603050405020304" pitchFamily="18" charset="0"/>
              </a:rPr>
              <a:t>Primarily used when the records can be converted back and forth between Java objects and data</a:t>
            </a:r>
          </a:p>
          <a:p>
            <a:r>
              <a:rPr lang="en-US" sz="2400" dirty="0">
                <a:latin typeface="Times New Roman" panose="02020603050405020304" pitchFamily="18" charset="0"/>
                <a:cs typeface="Times New Roman" panose="02020603050405020304" pitchFamily="18" charset="0"/>
              </a:rPr>
              <a:t>Provides out-of-the-box object level serialization/deserialization</a:t>
            </a:r>
          </a:p>
          <a:p>
            <a:endParaRPr lang="en-US" dirty="0"/>
          </a:p>
        </p:txBody>
      </p:sp>
    </p:spTree>
    <p:extLst>
      <p:ext uri="{BB962C8B-B14F-4D97-AF65-F5344CB8AC3E}">
        <p14:creationId xmlns:p14="http://schemas.microsoft.com/office/powerpoint/2010/main" val="518192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82B94E-32D2-4DBF-A182-D5378CA115C5}"/>
              </a:ext>
            </a:extLst>
          </p:cNvPr>
          <p:cNvPicPr>
            <a:picLocks noChangeAspect="1"/>
          </p:cNvPicPr>
          <p:nvPr/>
        </p:nvPicPr>
        <p:blipFill>
          <a:blip r:embed="rId3"/>
          <a:stretch>
            <a:fillRect/>
          </a:stretch>
        </p:blipFill>
        <p:spPr>
          <a:xfrm>
            <a:off x="0" y="1716553"/>
            <a:ext cx="12192000" cy="3424893"/>
          </a:xfrm>
          <a:prstGeom prst="rect">
            <a:avLst/>
          </a:prstGeom>
        </p:spPr>
      </p:pic>
      <p:sp>
        <p:nvSpPr>
          <p:cNvPr id="3" name="Rectangle 2">
            <a:extLst>
              <a:ext uri="{FF2B5EF4-FFF2-40B4-BE49-F238E27FC236}">
                <a16:creationId xmlns:a16="http://schemas.microsoft.com/office/drawing/2014/main" id="{2FC80D70-3853-477F-8B33-61A409209A7B}"/>
              </a:ext>
            </a:extLst>
          </p:cNvPr>
          <p:cNvSpPr/>
          <p:nvPr/>
        </p:nvSpPr>
        <p:spPr>
          <a:xfrm>
            <a:off x="95601" y="6348779"/>
            <a:ext cx="3385029" cy="369332"/>
          </a:xfrm>
          <a:prstGeom prst="rect">
            <a:avLst/>
          </a:prstGeom>
        </p:spPr>
        <p:txBody>
          <a:bodyPr wrap="none">
            <a:spAutoFit/>
          </a:bodyPr>
          <a:lstStyle/>
          <a:p>
            <a:r>
              <a:rPr lang="en-CA" dirty="0">
                <a:solidFill>
                  <a:srgbClr val="FF0000"/>
                </a:solidFill>
                <a:latin typeface="Times New Roman" panose="02020603050405020304" pitchFamily="18" charset="0"/>
                <a:cs typeface="Times New Roman" panose="02020603050405020304" pitchFamily="18" charset="0"/>
              </a:rPr>
              <a:t>We can use mathematics operation</a:t>
            </a:r>
          </a:p>
        </p:txBody>
      </p:sp>
    </p:spTree>
    <p:extLst>
      <p:ext uri="{BB962C8B-B14F-4D97-AF65-F5344CB8AC3E}">
        <p14:creationId xmlns:p14="http://schemas.microsoft.com/office/powerpoint/2010/main" val="10326690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B35FA2-C6BA-4B12-9107-DA0D6A0E777E}"/>
              </a:ext>
            </a:extLst>
          </p:cNvPr>
          <p:cNvPicPr>
            <a:picLocks noChangeAspect="1"/>
          </p:cNvPicPr>
          <p:nvPr/>
        </p:nvPicPr>
        <p:blipFill>
          <a:blip r:embed="rId3"/>
          <a:stretch>
            <a:fillRect/>
          </a:stretch>
        </p:blipFill>
        <p:spPr>
          <a:xfrm>
            <a:off x="1524000" y="2071068"/>
            <a:ext cx="9144000" cy="1780198"/>
          </a:xfrm>
          <a:prstGeom prst="rect">
            <a:avLst/>
          </a:prstGeom>
        </p:spPr>
      </p:pic>
    </p:spTree>
    <p:extLst>
      <p:ext uri="{BB962C8B-B14F-4D97-AF65-F5344CB8AC3E}">
        <p14:creationId xmlns:p14="http://schemas.microsoft.com/office/powerpoint/2010/main" val="227709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9E16ED-20EE-4648-AAA6-E5E8014C7365}"/>
              </a:ext>
            </a:extLst>
          </p:cNvPr>
          <p:cNvPicPr>
            <a:picLocks noChangeAspect="1"/>
          </p:cNvPicPr>
          <p:nvPr/>
        </p:nvPicPr>
        <p:blipFill>
          <a:blip r:embed="rId2"/>
          <a:stretch>
            <a:fillRect/>
          </a:stretch>
        </p:blipFill>
        <p:spPr>
          <a:xfrm>
            <a:off x="1524000" y="384755"/>
            <a:ext cx="9144000" cy="5046499"/>
          </a:xfrm>
          <a:prstGeom prst="rect">
            <a:avLst/>
          </a:prstGeom>
        </p:spPr>
      </p:pic>
    </p:spTree>
    <p:extLst>
      <p:ext uri="{BB962C8B-B14F-4D97-AF65-F5344CB8AC3E}">
        <p14:creationId xmlns:p14="http://schemas.microsoft.com/office/powerpoint/2010/main" val="4104674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6F5CCD-DDD9-4E07-9499-6FF71A3F3655}"/>
              </a:ext>
            </a:extLst>
          </p:cNvPr>
          <p:cNvPicPr>
            <a:picLocks noChangeAspect="1"/>
          </p:cNvPicPr>
          <p:nvPr/>
        </p:nvPicPr>
        <p:blipFill>
          <a:blip r:embed="rId2"/>
          <a:stretch>
            <a:fillRect/>
          </a:stretch>
        </p:blipFill>
        <p:spPr>
          <a:xfrm>
            <a:off x="2191083" y="325290"/>
            <a:ext cx="7724775" cy="657225"/>
          </a:xfrm>
          <a:prstGeom prst="rect">
            <a:avLst/>
          </a:prstGeom>
        </p:spPr>
      </p:pic>
      <p:pic>
        <p:nvPicPr>
          <p:cNvPr id="4" name="Picture 3">
            <a:extLst>
              <a:ext uri="{FF2B5EF4-FFF2-40B4-BE49-F238E27FC236}">
                <a16:creationId xmlns:a16="http://schemas.microsoft.com/office/drawing/2014/main" id="{2410DB1B-7B91-493D-917C-B1AE14D59865}"/>
              </a:ext>
            </a:extLst>
          </p:cNvPr>
          <p:cNvPicPr>
            <a:picLocks noChangeAspect="1"/>
          </p:cNvPicPr>
          <p:nvPr/>
        </p:nvPicPr>
        <p:blipFill>
          <a:blip r:embed="rId3"/>
          <a:stretch>
            <a:fillRect/>
          </a:stretch>
        </p:blipFill>
        <p:spPr>
          <a:xfrm>
            <a:off x="1524000" y="1763680"/>
            <a:ext cx="9144000" cy="778826"/>
          </a:xfrm>
          <a:prstGeom prst="rect">
            <a:avLst/>
          </a:prstGeom>
        </p:spPr>
      </p:pic>
    </p:spTree>
    <p:extLst>
      <p:ext uri="{BB962C8B-B14F-4D97-AF65-F5344CB8AC3E}">
        <p14:creationId xmlns:p14="http://schemas.microsoft.com/office/powerpoint/2010/main" val="11052923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0E59CE-E054-4E55-8C4C-9B2C641AD4E7}"/>
              </a:ext>
            </a:extLst>
          </p:cNvPr>
          <p:cNvPicPr>
            <a:picLocks noChangeAspect="1"/>
          </p:cNvPicPr>
          <p:nvPr/>
        </p:nvPicPr>
        <p:blipFill>
          <a:blip r:embed="rId3"/>
          <a:stretch>
            <a:fillRect/>
          </a:stretch>
        </p:blipFill>
        <p:spPr>
          <a:xfrm>
            <a:off x="1524000" y="487051"/>
            <a:ext cx="9144000" cy="269909"/>
          </a:xfrm>
          <a:prstGeom prst="rect">
            <a:avLst/>
          </a:prstGeom>
        </p:spPr>
      </p:pic>
      <p:pic>
        <p:nvPicPr>
          <p:cNvPr id="5" name="Picture 4">
            <a:extLst>
              <a:ext uri="{FF2B5EF4-FFF2-40B4-BE49-F238E27FC236}">
                <a16:creationId xmlns:a16="http://schemas.microsoft.com/office/drawing/2014/main" id="{AC2E15AB-B263-4B3E-9211-053C546158E2}"/>
              </a:ext>
            </a:extLst>
          </p:cNvPr>
          <p:cNvPicPr>
            <a:picLocks noChangeAspect="1"/>
          </p:cNvPicPr>
          <p:nvPr/>
        </p:nvPicPr>
        <p:blipFill>
          <a:blip r:embed="rId4"/>
          <a:stretch>
            <a:fillRect/>
          </a:stretch>
        </p:blipFill>
        <p:spPr>
          <a:xfrm>
            <a:off x="1524000" y="1417641"/>
            <a:ext cx="9144000" cy="4830792"/>
          </a:xfrm>
          <a:prstGeom prst="rect">
            <a:avLst/>
          </a:prstGeom>
        </p:spPr>
      </p:pic>
    </p:spTree>
    <p:extLst>
      <p:ext uri="{BB962C8B-B14F-4D97-AF65-F5344CB8AC3E}">
        <p14:creationId xmlns:p14="http://schemas.microsoft.com/office/powerpoint/2010/main" val="15652154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E8EFEA-D54E-4FEF-924C-C5CD8FDF896F}"/>
              </a:ext>
            </a:extLst>
          </p:cNvPr>
          <p:cNvPicPr>
            <a:picLocks noChangeAspect="1"/>
          </p:cNvPicPr>
          <p:nvPr/>
        </p:nvPicPr>
        <p:blipFill>
          <a:blip r:embed="rId2"/>
          <a:stretch>
            <a:fillRect/>
          </a:stretch>
        </p:blipFill>
        <p:spPr>
          <a:xfrm>
            <a:off x="1524000" y="1217675"/>
            <a:ext cx="9144000" cy="3125478"/>
          </a:xfrm>
          <a:prstGeom prst="rect">
            <a:avLst/>
          </a:prstGeom>
        </p:spPr>
      </p:pic>
    </p:spTree>
    <p:extLst>
      <p:ext uri="{BB962C8B-B14F-4D97-AF65-F5344CB8AC3E}">
        <p14:creationId xmlns:p14="http://schemas.microsoft.com/office/powerpoint/2010/main" val="13916989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Times New Roman" panose="02020603050405020304" pitchFamily="18" charset="0"/>
                <a:cs typeface="Times New Roman" panose="02020603050405020304" pitchFamily="18" charset="0"/>
              </a:rPr>
              <a:t>Columnar File Formats</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Includes Parquet, RC &amp; ORC</a:t>
            </a:r>
          </a:p>
          <a:p>
            <a:r>
              <a:rPr lang="en-US" dirty="0">
                <a:latin typeface="Times New Roman" panose="02020603050405020304" pitchFamily="18" charset="0"/>
                <a:cs typeface="Times New Roman" panose="02020603050405020304" pitchFamily="18" charset="0"/>
              </a:rPr>
              <a:t>Stores values as columns instead as rows</a:t>
            </a:r>
          </a:p>
          <a:p>
            <a:r>
              <a:rPr lang="en-US" dirty="0">
                <a:latin typeface="Times New Roman" panose="02020603050405020304" pitchFamily="18" charset="0"/>
                <a:cs typeface="Times New Roman" panose="02020603050405020304" pitchFamily="18" charset="0"/>
              </a:rPr>
              <a:t>Essentially, datasets are partitioned in a columnar fashion</a:t>
            </a:r>
          </a:p>
          <a:p>
            <a:r>
              <a:rPr lang="en-US" dirty="0">
                <a:latin typeface="Times New Roman" panose="02020603050405020304" pitchFamily="18" charset="0"/>
                <a:cs typeface="Times New Roman" panose="02020603050405020304" pitchFamily="18" charset="0"/>
              </a:rPr>
              <a:t>Data in the same column is compressed together that results in huge storage optimizations</a:t>
            </a:r>
          </a:p>
          <a:p>
            <a:endParaRPr lang="en-US" dirty="0"/>
          </a:p>
        </p:txBody>
      </p:sp>
    </p:spTree>
    <p:extLst>
      <p:ext uri="{BB962C8B-B14F-4D97-AF65-F5344CB8AC3E}">
        <p14:creationId xmlns:p14="http://schemas.microsoft.com/office/powerpoint/2010/main" val="6364330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A38313-093C-4263-A8AD-CB1B4BC8ACA8}"/>
              </a:ext>
            </a:extLst>
          </p:cNvPr>
          <p:cNvPicPr>
            <a:picLocks noChangeAspect="1"/>
          </p:cNvPicPr>
          <p:nvPr/>
        </p:nvPicPr>
        <p:blipFill>
          <a:blip r:embed="rId3"/>
          <a:stretch>
            <a:fillRect/>
          </a:stretch>
        </p:blipFill>
        <p:spPr>
          <a:xfrm>
            <a:off x="1524000" y="1045417"/>
            <a:ext cx="9144000" cy="4767166"/>
          </a:xfrm>
          <a:prstGeom prst="rect">
            <a:avLst/>
          </a:prstGeom>
        </p:spPr>
      </p:pic>
    </p:spTree>
    <p:extLst>
      <p:ext uri="{BB962C8B-B14F-4D97-AF65-F5344CB8AC3E}">
        <p14:creationId xmlns:p14="http://schemas.microsoft.com/office/powerpoint/2010/main" val="16567508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BCBE02-6D02-4007-A31A-A0E197128DBB}"/>
              </a:ext>
            </a:extLst>
          </p:cNvPr>
          <p:cNvPicPr>
            <a:picLocks noChangeAspect="1"/>
          </p:cNvPicPr>
          <p:nvPr/>
        </p:nvPicPr>
        <p:blipFill>
          <a:blip r:embed="rId2"/>
          <a:stretch>
            <a:fillRect/>
          </a:stretch>
        </p:blipFill>
        <p:spPr>
          <a:xfrm>
            <a:off x="1524000" y="966775"/>
            <a:ext cx="9144000" cy="4924451"/>
          </a:xfrm>
          <a:prstGeom prst="rect">
            <a:avLst/>
          </a:prstGeom>
        </p:spPr>
      </p:pic>
    </p:spTree>
    <p:extLst>
      <p:ext uri="{BB962C8B-B14F-4D97-AF65-F5344CB8AC3E}">
        <p14:creationId xmlns:p14="http://schemas.microsoft.com/office/powerpoint/2010/main" val="32678672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5FD1F1-EA2C-4FD2-9FCF-3C72E5FCED2F}"/>
              </a:ext>
            </a:extLst>
          </p:cNvPr>
          <p:cNvPicPr>
            <a:picLocks noChangeAspect="1"/>
          </p:cNvPicPr>
          <p:nvPr/>
        </p:nvPicPr>
        <p:blipFill>
          <a:blip r:embed="rId2"/>
          <a:stretch>
            <a:fillRect/>
          </a:stretch>
        </p:blipFill>
        <p:spPr>
          <a:xfrm>
            <a:off x="2038572" y="693331"/>
            <a:ext cx="7753350" cy="495300"/>
          </a:xfrm>
          <a:prstGeom prst="rect">
            <a:avLst/>
          </a:prstGeom>
        </p:spPr>
      </p:pic>
      <p:pic>
        <p:nvPicPr>
          <p:cNvPr id="3" name="Picture 2">
            <a:extLst>
              <a:ext uri="{FF2B5EF4-FFF2-40B4-BE49-F238E27FC236}">
                <a16:creationId xmlns:a16="http://schemas.microsoft.com/office/drawing/2014/main" id="{649F7DAE-614F-4AEC-A653-F7DEC858141C}"/>
              </a:ext>
            </a:extLst>
          </p:cNvPr>
          <p:cNvPicPr>
            <a:picLocks noChangeAspect="1"/>
          </p:cNvPicPr>
          <p:nvPr/>
        </p:nvPicPr>
        <p:blipFill>
          <a:blip r:embed="rId3"/>
          <a:stretch>
            <a:fillRect/>
          </a:stretch>
        </p:blipFill>
        <p:spPr>
          <a:xfrm>
            <a:off x="1524000" y="2057646"/>
            <a:ext cx="9144000" cy="2742708"/>
          </a:xfrm>
          <a:prstGeom prst="rect">
            <a:avLst/>
          </a:prstGeom>
        </p:spPr>
      </p:pic>
    </p:spTree>
    <p:extLst>
      <p:ext uri="{BB962C8B-B14F-4D97-AF65-F5344CB8AC3E}">
        <p14:creationId xmlns:p14="http://schemas.microsoft.com/office/powerpoint/2010/main" val="22034119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28829A-E76B-4045-A238-300C6FC5069F}"/>
              </a:ext>
            </a:extLst>
          </p:cNvPr>
          <p:cNvPicPr>
            <a:picLocks noChangeAspect="1"/>
          </p:cNvPicPr>
          <p:nvPr/>
        </p:nvPicPr>
        <p:blipFill>
          <a:blip r:embed="rId3"/>
          <a:stretch>
            <a:fillRect/>
          </a:stretch>
        </p:blipFill>
        <p:spPr>
          <a:xfrm>
            <a:off x="1524000" y="154168"/>
            <a:ext cx="9144000" cy="1050657"/>
          </a:xfrm>
          <a:prstGeom prst="rect">
            <a:avLst/>
          </a:prstGeom>
        </p:spPr>
      </p:pic>
      <p:pic>
        <p:nvPicPr>
          <p:cNvPr id="4" name="Picture 3">
            <a:extLst>
              <a:ext uri="{FF2B5EF4-FFF2-40B4-BE49-F238E27FC236}">
                <a16:creationId xmlns:a16="http://schemas.microsoft.com/office/drawing/2014/main" id="{85B86980-1A5D-4A6A-BCEE-354676B3A14A}"/>
              </a:ext>
            </a:extLst>
          </p:cNvPr>
          <p:cNvPicPr>
            <a:picLocks noChangeAspect="1"/>
          </p:cNvPicPr>
          <p:nvPr/>
        </p:nvPicPr>
        <p:blipFill>
          <a:blip r:embed="rId4"/>
          <a:stretch>
            <a:fillRect/>
          </a:stretch>
        </p:blipFill>
        <p:spPr>
          <a:xfrm>
            <a:off x="1524000" y="1345469"/>
            <a:ext cx="9144000" cy="4634895"/>
          </a:xfrm>
          <a:prstGeom prst="rect">
            <a:avLst/>
          </a:prstGeom>
        </p:spPr>
      </p:pic>
    </p:spTree>
    <p:extLst>
      <p:ext uri="{BB962C8B-B14F-4D97-AF65-F5344CB8AC3E}">
        <p14:creationId xmlns:p14="http://schemas.microsoft.com/office/powerpoint/2010/main" val="2242305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6D6F06-C093-4855-B548-6D8DF7967A37}"/>
              </a:ext>
            </a:extLst>
          </p:cNvPr>
          <p:cNvPicPr>
            <a:picLocks noChangeAspect="1"/>
          </p:cNvPicPr>
          <p:nvPr/>
        </p:nvPicPr>
        <p:blipFill rotWithShape="1">
          <a:blip r:embed="rId3"/>
          <a:srcRect/>
          <a:stretch/>
        </p:blipFill>
        <p:spPr>
          <a:xfrm>
            <a:off x="0" y="1512284"/>
            <a:ext cx="12192000" cy="2284031"/>
          </a:xfrm>
          <a:prstGeom prst="rect">
            <a:avLst/>
          </a:prstGeom>
        </p:spPr>
      </p:pic>
      <p:sp>
        <p:nvSpPr>
          <p:cNvPr id="2" name="Rectangle 1">
            <a:extLst>
              <a:ext uri="{FF2B5EF4-FFF2-40B4-BE49-F238E27FC236}">
                <a16:creationId xmlns:a16="http://schemas.microsoft.com/office/drawing/2014/main" id="{B5EBB4D1-9593-4016-AC47-6C2C0AB14707}"/>
              </a:ext>
            </a:extLst>
          </p:cNvPr>
          <p:cNvSpPr/>
          <p:nvPr/>
        </p:nvSpPr>
        <p:spPr>
          <a:xfrm>
            <a:off x="179937" y="151179"/>
            <a:ext cx="1265041" cy="584775"/>
          </a:xfrm>
          <a:prstGeom prst="rect">
            <a:avLst/>
          </a:prstGeom>
        </p:spPr>
        <p:txBody>
          <a:bodyPr wrap="square">
            <a:spAutoFit/>
          </a:bodyPr>
          <a:lstStyle/>
          <a:p>
            <a:r>
              <a:rPr lang="en-CA" sz="3200" b="1" dirty="0">
                <a:solidFill>
                  <a:srgbClr val="FF0000"/>
                </a:solidFill>
                <a:latin typeface="Times New Roman" panose="02020603050405020304" pitchFamily="18" charset="0"/>
                <a:cs typeface="Times New Roman" panose="02020603050405020304" pitchFamily="18" charset="0"/>
              </a:rPr>
              <a:t>View</a:t>
            </a:r>
            <a:r>
              <a:rPr lang="en-CA" b="1" dirty="0">
                <a:solidFill>
                  <a:srgbClr val="FF0000"/>
                </a:solidFill>
                <a:latin typeface="Times New Roman" panose="02020603050405020304" pitchFamily="18" charset="0"/>
                <a:cs typeface="Times New Roman" panose="02020603050405020304" pitchFamily="18" charset="0"/>
              </a:rPr>
              <a:t> </a:t>
            </a:r>
          </a:p>
        </p:txBody>
      </p:sp>
      <p:sp>
        <p:nvSpPr>
          <p:cNvPr id="3" name="Rectangle 2">
            <a:extLst>
              <a:ext uri="{FF2B5EF4-FFF2-40B4-BE49-F238E27FC236}">
                <a16:creationId xmlns:a16="http://schemas.microsoft.com/office/drawing/2014/main" id="{723B1EB2-65C9-4892-8777-9C8A4D7F14FF}"/>
              </a:ext>
            </a:extLst>
          </p:cNvPr>
          <p:cNvSpPr/>
          <p:nvPr/>
        </p:nvSpPr>
        <p:spPr>
          <a:xfrm>
            <a:off x="0" y="6060490"/>
            <a:ext cx="9753600" cy="369332"/>
          </a:xfrm>
          <a:prstGeom prst="rect">
            <a:avLst/>
          </a:prstGeom>
        </p:spPr>
        <p:txBody>
          <a:bodyPr wrap="square">
            <a:spAutoFit/>
          </a:bodyPr>
          <a:lstStyle/>
          <a:p>
            <a:r>
              <a:rPr lang="en-CA" dirty="0">
                <a:solidFill>
                  <a:srgbClr val="FF0000"/>
                </a:solidFill>
                <a:latin typeface="Times New Roman" panose="02020603050405020304" pitchFamily="18" charset="0"/>
                <a:cs typeface="Times New Roman" panose="02020603050405020304" pitchFamily="18" charset="0"/>
              </a:rPr>
              <a:t>It is a snapshot of one or more table so any time we need we can refer to it.</a:t>
            </a:r>
          </a:p>
        </p:txBody>
      </p:sp>
    </p:spTree>
    <p:extLst>
      <p:ext uri="{BB962C8B-B14F-4D97-AF65-F5344CB8AC3E}">
        <p14:creationId xmlns:p14="http://schemas.microsoft.com/office/powerpoint/2010/main" val="37221860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97C06AD-31A2-470B-8191-1C3314EF4502}"/>
              </a:ext>
            </a:extLst>
          </p:cNvPr>
          <p:cNvSpPr/>
          <p:nvPr/>
        </p:nvSpPr>
        <p:spPr>
          <a:xfrm>
            <a:off x="1701864" y="19861"/>
            <a:ext cx="4871214" cy="523220"/>
          </a:xfrm>
          <a:prstGeom prst="rect">
            <a:avLst/>
          </a:prstGeom>
        </p:spPr>
        <p:txBody>
          <a:bodyPr wrap="square">
            <a:spAutoFit/>
          </a:bodyPr>
          <a:lstStyle/>
          <a:p>
            <a:r>
              <a:rPr lang="en-CA" sz="2800" dirty="0">
                <a:solidFill>
                  <a:srgbClr val="FF0000"/>
                </a:solidFill>
                <a:latin typeface="Times New Roman" panose="02020603050405020304" pitchFamily="18" charset="0"/>
                <a:cs typeface="Times New Roman" panose="02020603050405020304" pitchFamily="18" charset="0"/>
              </a:rPr>
              <a:t>RC (Optimized Row )</a:t>
            </a:r>
          </a:p>
        </p:txBody>
      </p:sp>
      <p:pic>
        <p:nvPicPr>
          <p:cNvPr id="3" name="Picture 2">
            <a:extLst>
              <a:ext uri="{FF2B5EF4-FFF2-40B4-BE49-F238E27FC236}">
                <a16:creationId xmlns:a16="http://schemas.microsoft.com/office/drawing/2014/main" id="{2A3E8F04-05E1-4DD2-BD08-6E66A2F66112}"/>
              </a:ext>
            </a:extLst>
          </p:cNvPr>
          <p:cNvPicPr>
            <a:picLocks noChangeAspect="1"/>
          </p:cNvPicPr>
          <p:nvPr/>
        </p:nvPicPr>
        <p:blipFill>
          <a:blip r:embed="rId3"/>
          <a:stretch>
            <a:fillRect/>
          </a:stretch>
        </p:blipFill>
        <p:spPr>
          <a:xfrm>
            <a:off x="1524000" y="1067913"/>
            <a:ext cx="9144000" cy="1766325"/>
          </a:xfrm>
          <a:prstGeom prst="rect">
            <a:avLst/>
          </a:prstGeom>
        </p:spPr>
      </p:pic>
    </p:spTree>
    <p:extLst>
      <p:ext uri="{BB962C8B-B14F-4D97-AF65-F5344CB8AC3E}">
        <p14:creationId xmlns:p14="http://schemas.microsoft.com/office/powerpoint/2010/main" val="39068916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C0D1D6-858C-47C4-9EE1-EA8BF4842FFB}"/>
              </a:ext>
            </a:extLst>
          </p:cNvPr>
          <p:cNvPicPr>
            <a:picLocks noChangeAspect="1"/>
          </p:cNvPicPr>
          <p:nvPr/>
        </p:nvPicPr>
        <p:blipFill>
          <a:blip r:embed="rId3"/>
          <a:stretch>
            <a:fillRect/>
          </a:stretch>
        </p:blipFill>
        <p:spPr>
          <a:xfrm>
            <a:off x="1524000" y="907920"/>
            <a:ext cx="9144000" cy="5042161"/>
          </a:xfrm>
          <a:prstGeom prst="rect">
            <a:avLst/>
          </a:prstGeom>
        </p:spPr>
      </p:pic>
    </p:spTree>
    <p:extLst>
      <p:ext uri="{BB962C8B-B14F-4D97-AF65-F5344CB8AC3E}">
        <p14:creationId xmlns:p14="http://schemas.microsoft.com/office/powerpoint/2010/main" val="15383056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74F53E-C341-4D61-B6CE-8FE00C8EC71C}"/>
              </a:ext>
            </a:extLst>
          </p:cNvPr>
          <p:cNvPicPr>
            <a:picLocks noChangeAspect="1"/>
          </p:cNvPicPr>
          <p:nvPr/>
        </p:nvPicPr>
        <p:blipFill>
          <a:blip r:embed="rId2"/>
          <a:stretch>
            <a:fillRect/>
          </a:stretch>
        </p:blipFill>
        <p:spPr>
          <a:xfrm>
            <a:off x="1909320" y="970000"/>
            <a:ext cx="8181975" cy="523875"/>
          </a:xfrm>
          <a:prstGeom prst="rect">
            <a:avLst/>
          </a:prstGeom>
        </p:spPr>
      </p:pic>
      <p:pic>
        <p:nvPicPr>
          <p:cNvPr id="4" name="Picture 3">
            <a:extLst>
              <a:ext uri="{FF2B5EF4-FFF2-40B4-BE49-F238E27FC236}">
                <a16:creationId xmlns:a16="http://schemas.microsoft.com/office/drawing/2014/main" id="{ECC61639-D106-48CA-BCCD-54A80ADE0C20}"/>
              </a:ext>
            </a:extLst>
          </p:cNvPr>
          <p:cNvPicPr>
            <a:picLocks noChangeAspect="1"/>
          </p:cNvPicPr>
          <p:nvPr/>
        </p:nvPicPr>
        <p:blipFill>
          <a:blip r:embed="rId3"/>
          <a:stretch>
            <a:fillRect/>
          </a:stretch>
        </p:blipFill>
        <p:spPr>
          <a:xfrm>
            <a:off x="1524000" y="2885619"/>
            <a:ext cx="9144000" cy="1086763"/>
          </a:xfrm>
          <a:prstGeom prst="rect">
            <a:avLst/>
          </a:prstGeom>
        </p:spPr>
      </p:pic>
    </p:spTree>
    <p:extLst>
      <p:ext uri="{BB962C8B-B14F-4D97-AF65-F5344CB8AC3E}">
        <p14:creationId xmlns:p14="http://schemas.microsoft.com/office/powerpoint/2010/main" val="17388302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13E9EB-0EC3-4029-96B9-C7F286214678}"/>
              </a:ext>
            </a:extLst>
          </p:cNvPr>
          <p:cNvPicPr>
            <a:picLocks noChangeAspect="1"/>
          </p:cNvPicPr>
          <p:nvPr/>
        </p:nvPicPr>
        <p:blipFill>
          <a:blip r:embed="rId3"/>
          <a:stretch>
            <a:fillRect/>
          </a:stretch>
        </p:blipFill>
        <p:spPr>
          <a:xfrm>
            <a:off x="1524000" y="1772131"/>
            <a:ext cx="9144000" cy="3313739"/>
          </a:xfrm>
          <a:prstGeom prst="rect">
            <a:avLst/>
          </a:prstGeom>
        </p:spPr>
      </p:pic>
    </p:spTree>
    <p:extLst>
      <p:ext uri="{BB962C8B-B14F-4D97-AF65-F5344CB8AC3E}">
        <p14:creationId xmlns:p14="http://schemas.microsoft.com/office/powerpoint/2010/main" val="7828626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9D269B-9A4F-4BCB-A737-16F4D02C09C7}"/>
              </a:ext>
            </a:extLst>
          </p:cNvPr>
          <p:cNvPicPr>
            <a:picLocks noChangeAspect="1"/>
          </p:cNvPicPr>
          <p:nvPr/>
        </p:nvPicPr>
        <p:blipFill>
          <a:blip r:embed="rId3"/>
          <a:stretch>
            <a:fillRect/>
          </a:stretch>
        </p:blipFill>
        <p:spPr>
          <a:xfrm>
            <a:off x="1611603" y="1582922"/>
            <a:ext cx="9144000" cy="1714500"/>
          </a:xfrm>
          <a:prstGeom prst="rect">
            <a:avLst/>
          </a:prstGeom>
        </p:spPr>
      </p:pic>
      <p:sp>
        <p:nvSpPr>
          <p:cNvPr id="2" name="Rectangle 1">
            <a:extLst>
              <a:ext uri="{FF2B5EF4-FFF2-40B4-BE49-F238E27FC236}">
                <a16:creationId xmlns:a16="http://schemas.microsoft.com/office/drawing/2014/main" id="{1CC73A52-925F-411B-9614-4B565B67E0FE}"/>
              </a:ext>
            </a:extLst>
          </p:cNvPr>
          <p:cNvSpPr/>
          <p:nvPr/>
        </p:nvSpPr>
        <p:spPr>
          <a:xfrm>
            <a:off x="1611603" y="252657"/>
            <a:ext cx="4795736" cy="461665"/>
          </a:xfrm>
          <a:prstGeom prst="rect">
            <a:avLst/>
          </a:prstGeom>
        </p:spPr>
        <p:txBody>
          <a:bodyPr wrap="none">
            <a:spAutoFit/>
          </a:bodyPr>
          <a:lstStyle/>
          <a:p>
            <a:r>
              <a:rPr lang="en-CA" sz="2400" b="1" dirty="0">
                <a:solidFill>
                  <a:srgbClr val="FF0000"/>
                </a:solidFill>
                <a:latin typeface="Times New Roman" panose="02020603050405020304" pitchFamily="18" charset="0"/>
                <a:cs typeface="Times New Roman" panose="02020603050405020304" pitchFamily="18" charset="0"/>
              </a:rPr>
              <a:t>ORC or Optimized Row Columnar</a:t>
            </a:r>
          </a:p>
        </p:txBody>
      </p:sp>
    </p:spTree>
    <p:extLst>
      <p:ext uri="{BB962C8B-B14F-4D97-AF65-F5344CB8AC3E}">
        <p14:creationId xmlns:p14="http://schemas.microsoft.com/office/powerpoint/2010/main" val="670059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9A4CFD-A5D5-457F-9A53-82BBD7A42656}"/>
              </a:ext>
            </a:extLst>
          </p:cNvPr>
          <p:cNvPicPr>
            <a:picLocks noChangeAspect="1"/>
          </p:cNvPicPr>
          <p:nvPr/>
        </p:nvPicPr>
        <p:blipFill>
          <a:blip r:embed="rId3"/>
          <a:stretch>
            <a:fillRect/>
          </a:stretch>
        </p:blipFill>
        <p:spPr>
          <a:xfrm>
            <a:off x="1524000" y="920223"/>
            <a:ext cx="9144000" cy="5017555"/>
          </a:xfrm>
          <a:prstGeom prst="rect">
            <a:avLst/>
          </a:prstGeom>
        </p:spPr>
      </p:pic>
    </p:spTree>
    <p:extLst>
      <p:ext uri="{BB962C8B-B14F-4D97-AF65-F5344CB8AC3E}">
        <p14:creationId xmlns:p14="http://schemas.microsoft.com/office/powerpoint/2010/main" val="4720621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D6545C-0CCE-4062-B301-DB5D7C15A130}"/>
              </a:ext>
            </a:extLst>
          </p:cNvPr>
          <p:cNvPicPr>
            <a:picLocks noChangeAspect="1"/>
          </p:cNvPicPr>
          <p:nvPr/>
        </p:nvPicPr>
        <p:blipFill>
          <a:blip r:embed="rId3"/>
          <a:stretch>
            <a:fillRect/>
          </a:stretch>
        </p:blipFill>
        <p:spPr>
          <a:xfrm>
            <a:off x="1797567" y="881395"/>
            <a:ext cx="8362950" cy="438150"/>
          </a:xfrm>
          <a:prstGeom prst="rect">
            <a:avLst/>
          </a:prstGeom>
        </p:spPr>
      </p:pic>
      <p:pic>
        <p:nvPicPr>
          <p:cNvPr id="3" name="Picture 2">
            <a:extLst>
              <a:ext uri="{FF2B5EF4-FFF2-40B4-BE49-F238E27FC236}">
                <a16:creationId xmlns:a16="http://schemas.microsoft.com/office/drawing/2014/main" id="{89D1C561-41FA-4816-886E-969D58C13030}"/>
              </a:ext>
            </a:extLst>
          </p:cNvPr>
          <p:cNvPicPr>
            <a:picLocks noChangeAspect="1"/>
          </p:cNvPicPr>
          <p:nvPr/>
        </p:nvPicPr>
        <p:blipFill>
          <a:blip r:embed="rId4"/>
          <a:stretch>
            <a:fillRect/>
          </a:stretch>
        </p:blipFill>
        <p:spPr>
          <a:xfrm>
            <a:off x="1524000" y="3128739"/>
            <a:ext cx="9144000" cy="1238477"/>
          </a:xfrm>
          <a:prstGeom prst="rect">
            <a:avLst/>
          </a:prstGeom>
        </p:spPr>
      </p:pic>
    </p:spTree>
    <p:extLst>
      <p:ext uri="{BB962C8B-B14F-4D97-AF65-F5344CB8AC3E}">
        <p14:creationId xmlns:p14="http://schemas.microsoft.com/office/powerpoint/2010/main" val="26956162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41B582-92A4-434A-97DE-68322FFE5E45}"/>
              </a:ext>
            </a:extLst>
          </p:cNvPr>
          <p:cNvPicPr>
            <a:picLocks noChangeAspect="1"/>
          </p:cNvPicPr>
          <p:nvPr/>
        </p:nvPicPr>
        <p:blipFill>
          <a:blip r:embed="rId3"/>
          <a:stretch>
            <a:fillRect/>
          </a:stretch>
        </p:blipFill>
        <p:spPr>
          <a:xfrm>
            <a:off x="1524000" y="1129828"/>
            <a:ext cx="9144000" cy="4598345"/>
          </a:xfrm>
          <a:prstGeom prst="rect">
            <a:avLst/>
          </a:prstGeom>
        </p:spPr>
      </p:pic>
    </p:spTree>
    <p:extLst>
      <p:ext uri="{BB962C8B-B14F-4D97-AF65-F5344CB8AC3E}">
        <p14:creationId xmlns:p14="http://schemas.microsoft.com/office/powerpoint/2010/main" val="33687102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Times New Roman" panose="02020603050405020304" pitchFamily="18" charset="0"/>
                <a:cs typeface="Times New Roman" panose="02020603050405020304" pitchFamily="18" charset="0"/>
              </a:rPr>
              <a:t>Compression in Hadoop</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File level compression</a:t>
            </a:r>
          </a:p>
          <a:p>
            <a:pPr lvl="1"/>
            <a:r>
              <a:rPr lang="en-US" sz="3200" dirty="0">
                <a:latin typeface="Times New Roman" panose="02020603050405020304" pitchFamily="18" charset="0"/>
                <a:cs typeface="Times New Roman" panose="02020603050405020304" pitchFamily="18" charset="0"/>
              </a:rPr>
              <a:t>BZip2</a:t>
            </a:r>
          </a:p>
          <a:p>
            <a:pPr lvl="1"/>
            <a:r>
              <a:rPr lang="en-US" sz="3200" dirty="0">
                <a:latin typeface="Times New Roman" panose="02020603050405020304" pitchFamily="18" charset="0"/>
                <a:cs typeface="Times New Roman" panose="02020603050405020304" pitchFamily="18" charset="0"/>
              </a:rPr>
              <a:t>LZO</a:t>
            </a:r>
          </a:p>
          <a:p>
            <a:r>
              <a:rPr lang="en-US" dirty="0">
                <a:latin typeface="Times New Roman" panose="02020603050405020304" pitchFamily="18" charset="0"/>
                <a:cs typeface="Times New Roman" panose="02020603050405020304" pitchFamily="18" charset="0"/>
              </a:rPr>
              <a:t>Block level compression</a:t>
            </a:r>
          </a:p>
          <a:p>
            <a:pPr lvl="1"/>
            <a:r>
              <a:rPr lang="en-US" sz="3200" dirty="0">
                <a:latin typeface="Times New Roman" panose="02020603050405020304" pitchFamily="18" charset="0"/>
                <a:cs typeface="Times New Roman" panose="02020603050405020304" pitchFamily="18" charset="0"/>
              </a:rPr>
              <a:t>Snappy</a:t>
            </a:r>
          </a:p>
        </p:txBody>
      </p:sp>
    </p:spTree>
    <p:extLst>
      <p:ext uri="{BB962C8B-B14F-4D97-AF65-F5344CB8AC3E}">
        <p14:creationId xmlns:p14="http://schemas.microsoft.com/office/powerpoint/2010/main" val="39326346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4C7173-80EA-474E-B825-E1F50ADC818D}"/>
              </a:ext>
            </a:extLst>
          </p:cNvPr>
          <p:cNvPicPr>
            <a:picLocks noChangeAspect="1"/>
          </p:cNvPicPr>
          <p:nvPr/>
        </p:nvPicPr>
        <p:blipFill>
          <a:blip r:embed="rId3"/>
          <a:stretch>
            <a:fillRect/>
          </a:stretch>
        </p:blipFill>
        <p:spPr>
          <a:xfrm>
            <a:off x="1640958" y="15949"/>
            <a:ext cx="9144000" cy="1948721"/>
          </a:xfrm>
          <a:prstGeom prst="rect">
            <a:avLst/>
          </a:prstGeom>
        </p:spPr>
      </p:pic>
      <p:pic>
        <p:nvPicPr>
          <p:cNvPr id="5" name="Picture 4">
            <a:extLst>
              <a:ext uri="{FF2B5EF4-FFF2-40B4-BE49-F238E27FC236}">
                <a16:creationId xmlns:a16="http://schemas.microsoft.com/office/drawing/2014/main" id="{C02FFB08-F62D-4967-BCFA-41006B667568}"/>
              </a:ext>
            </a:extLst>
          </p:cNvPr>
          <p:cNvPicPr>
            <a:picLocks noChangeAspect="1"/>
          </p:cNvPicPr>
          <p:nvPr/>
        </p:nvPicPr>
        <p:blipFill>
          <a:blip r:embed="rId4"/>
          <a:stretch>
            <a:fillRect/>
          </a:stretch>
        </p:blipFill>
        <p:spPr>
          <a:xfrm>
            <a:off x="1640959" y="1871330"/>
            <a:ext cx="8942329" cy="4970722"/>
          </a:xfrm>
          <a:prstGeom prst="rect">
            <a:avLst/>
          </a:prstGeom>
        </p:spPr>
      </p:pic>
    </p:spTree>
    <p:extLst>
      <p:ext uri="{BB962C8B-B14F-4D97-AF65-F5344CB8AC3E}">
        <p14:creationId xmlns:p14="http://schemas.microsoft.com/office/powerpoint/2010/main" val="843758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69EB6B-904E-4715-9D53-4D0AC80634EA}"/>
              </a:ext>
            </a:extLst>
          </p:cNvPr>
          <p:cNvPicPr>
            <a:picLocks noChangeAspect="1"/>
          </p:cNvPicPr>
          <p:nvPr/>
        </p:nvPicPr>
        <p:blipFill rotWithShape="1">
          <a:blip r:embed="rId2"/>
          <a:srcRect l="2515" t="97037"/>
          <a:stretch/>
        </p:blipFill>
        <p:spPr>
          <a:xfrm>
            <a:off x="177800" y="152400"/>
            <a:ext cx="16582286" cy="304800"/>
          </a:xfrm>
          <a:prstGeom prst="rect">
            <a:avLst/>
          </a:prstGeom>
        </p:spPr>
      </p:pic>
      <p:pic>
        <p:nvPicPr>
          <p:cNvPr id="3" name="Picture 2">
            <a:extLst>
              <a:ext uri="{FF2B5EF4-FFF2-40B4-BE49-F238E27FC236}">
                <a16:creationId xmlns:a16="http://schemas.microsoft.com/office/drawing/2014/main" id="{D35A9BE7-024A-4A72-AD75-FA48724253D1}"/>
              </a:ext>
            </a:extLst>
          </p:cNvPr>
          <p:cNvPicPr>
            <a:picLocks noChangeAspect="1"/>
          </p:cNvPicPr>
          <p:nvPr/>
        </p:nvPicPr>
        <p:blipFill rotWithShape="1">
          <a:blip r:embed="rId2"/>
          <a:srcRect l="2688" b="2037"/>
          <a:stretch/>
        </p:blipFill>
        <p:spPr>
          <a:xfrm>
            <a:off x="397720" y="464361"/>
            <a:ext cx="10502034" cy="6393639"/>
          </a:xfrm>
          <a:prstGeom prst="rect">
            <a:avLst/>
          </a:prstGeom>
        </p:spPr>
      </p:pic>
    </p:spTree>
    <p:extLst>
      <p:ext uri="{BB962C8B-B14F-4D97-AF65-F5344CB8AC3E}">
        <p14:creationId xmlns:p14="http://schemas.microsoft.com/office/powerpoint/2010/main" val="25949533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938285-1574-481A-8545-2E7363ECDBAC}"/>
              </a:ext>
            </a:extLst>
          </p:cNvPr>
          <p:cNvPicPr>
            <a:picLocks noChangeAspect="1"/>
          </p:cNvPicPr>
          <p:nvPr/>
        </p:nvPicPr>
        <p:blipFill>
          <a:blip r:embed="rId2"/>
          <a:stretch>
            <a:fillRect/>
          </a:stretch>
        </p:blipFill>
        <p:spPr>
          <a:xfrm>
            <a:off x="1984301" y="332268"/>
            <a:ext cx="7734300" cy="685800"/>
          </a:xfrm>
          <a:prstGeom prst="rect">
            <a:avLst/>
          </a:prstGeom>
        </p:spPr>
      </p:pic>
      <p:pic>
        <p:nvPicPr>
          <p:cNvPr id="3" name="Picture 2">
            <a:extLst>
              <a:ext uri="{FF2B5EF4-FFF2-40B4-BE49-F238E27FC236}">
                <a16:creationId xmlns:a16="http://schemas.microsoft.com/office/drawing/2014/main" id="{8F2AC62C-F18B-4191-A29C-06377A643CE9}"/>
              </a:ext>
            </a:extLst>
          </p:cNvPr>
          <p:cNvPicPr>
            <a:picLocks noChangeAspect="1"/>
          </p:cNvPicPr>
          <p:nvPr/>
        </p:nvPicPr>
        <p:blipFill>
          <a:blip r:embed="rId3"/>
          <a:stretch>
            <a:fillRect/>
          </a:stretch>
        </p:blipFill>
        <p:spPr>
          <a:xfrm>
            <a:off x="1598428" y="1510428"/>
            <a:ext cx="9144000" cy="987620"/>
          </a:xfrm>
          <a:prstGeom prst="rect">
            <a:avLst/>
          </a:prstGeom>
        </p:spPr>
      </p:pic>
      <p:pic>
        <p:nvPicPr>
          <p:cNvPr id="5" name="Picture 4">
            <a:extLst>
              <a:ext uri="{FF2B5EF4-FFF2-40B4-BE49-F238E27FC236}">
                <a16:creationId xmlns:a16="http://schemas.microsoft.com/office/drawing/2014/main" id="{FB032605-DE0E-4E08-B63B-8B9A23F9DAD8}"/>
              </a:ext>
            </a:extLst>
          </p:cNvPr>
          <p:cNvPicPr>
            <a:picLocks noChangeAspect="1"/>
          </p:cNvPicPr>
          <p:nvPr/>
        </p:nvPicPr>
        <p:blipFill>
          <a:blip r:embed="rId4"/>
          <a:stretch>
            <a:fillRect/>
          </a:stretch>
        </p:blipFill>
        <p:spPr>
          <a:xfrm>
            <a:off x="1598428" y="3357231"/>
            <a:ext cx="9144000" cy="2315969"/>
          </a:xfrm>
          <a:prstGeom prst="rect">
            <a:avLst/>
          </a:prstGeom>
        </p:spPr>
      </p:pic>
    </p:spTree>
    <p:extLst>
      <p:ext uri="{BB962C8B-B14F-4D97-AF65-F5344CB8AC3E}">
        <p14:creationId xmlns:p14="http://schemas.microsoft.com/office/powerpoint/2010/main" val="37152583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2772</TotalTime>
  <Words>2059</Words>
  <Application>Microsoft Office PowerPoint</Application>
  <PresentationFormat>Widescreen</PresentationFormat>
  <Paragraphs>263</Paragraphs>
  <Slides>90</Slides>
  <Notes>45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90</vt:i4>
      </vt:variant>
    </vt:vector>
  </HeadingPairs>
  <TitlesOfParts>
    <vt:vector size="95"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Advance Hive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Hadoop File Formats  </vt:lpstr>
      <vt:lpstr>Formats Available</vt:lpstr>
      <vt:lpstr>Benefits</vt:lpstr>
      <vt:lpstr>PowerPoint Presentation</vt:lpstr>
      <vt:lpstr>Text Format</vt:lpstr>
      <vt:lpstr>Sequence Files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Avro Files</vt:lpstr>
      <vt:lpstr>PowerPoint Presentation</vt:lpstr>
      <vt:lpstr>PowerPoint Presentation</vt:lpstr>
      <vt:lpstr>PowerPoint Presentation</vt:lpstr>
      <vt:lpstr>PowerPoint Presentation</vt:lpstr>
      <vt:lpstr>PowerPoint Presentation</vt:lpstr>
      <vt:lpstr>Columnar File Formats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Compression in Hadoop</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pedram h</dc:creator>
  <cp:lastModifiedBy>pedram h</cp:lastModifiedBy>
  <cp:revision>177</cp:revision>
  <dcterms:created xsi:type="dcterms:W3CDTF">2019-01-17T11:59:03Z</dcterms:created>
  <dcterms:modified xsi:type="dcterms:W3CDTF">2020-03-07T20:50:01Z</dcterms:modified>
</cp:coreProperties>
</file>